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88" r:id="rId4"/>
    <p:sldId id="289" r:id="rId5"/>
    <p:sldId id="258" r:id="rId6"/>
    <p:sldId id="259" r:id="rId7"/>
    <p:sldId id="260" r:id="rId8"/>
    <p:sldId id="262" r:id="rId9"/>
    <p:sldId id="285" r:id="rId10"/>
    <p:sldId id="263" r:id="rId11"/>
    <p:sldId id="279" r:id="rId12"/>
    <p:sldId id="280" r:id="rId13"/>
    <p:sldId id="264" r:id="rId14"/>
    <p:sldId id="281" r:id="rId15"/>
    <p:sldId id="286" r:id="rId16"/>
    <p:sldId id="265" r:id="rId17"/>
    <p:sldId id="287" r:id="rId18"/>
    <p:sldId id="266" r:id="rId19"/>
    <p:sldId id="267" r:id="rId20"/>
    <p:sldId id="269" r:id="rId21"/>
    <p:sldId id="282" r:id="rId22"/>
    <p:sldId id="290" r:id="rId23"/>
    <p:sldId id="283" r:id="rId24"/>
    <p:sldId id="291" r:id="rId25"/>
    <p:sldId id="273" r:id="rId26"/>
    <p:sldId id="284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C00A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>
        <p:scale>
          <a:sx n="80" d="100"/>
          <a:sy n="80" d="100"/>
        </p:scale>
        <p:origin x="-210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2012/2013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 10-й клас школи </c:v>
                </c:pt>
                <c:pt idx="1">
                  <c:v>Інші заклади </c:v>
                </c:pt>
                <c:pt idx="2">
                  <c:v>ПТУ з середньою освітою </c:v>
                </c:pt>
                <c:pt idx="3">
                  <c:v>ВНЗ  І-ІІ рівнів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0</c:v>
                </c:pt>
                <c:pt idx="2">
                  <c:v>0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2013/2014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 10-й клас школи </c:v>
                </c:pt>
                <c:pt idx="1">
                  <c:v>Інші заклади </c:v>
                </c:pt>
                <c:pt idx="2">
                  <c:v>ПТУ з середньою освітою </c:v>
                </c:pt>
                <c:pt idx="3">
                  <c:v>ВНЗ  І-ІІ рівнів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0</c:v>
                </c:pt>
                <c:pt idx="2">
                  <c:v>4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2014/2015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 10-й клас школи </c:v>
                </c:pt>
                <c:pt idx="1">
                  <c:v>Інші заклади </c:v>
                </c:pt>
                <c:pt idx="2">
                  <c:v>ПТУ з середньою освітою </c:v>
                </c:pt>
                <c:pt idx="3">
                  <c:v>ВНЗ  І-ІІ рівнів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</c:v>
                </c:pt>
                <c:pt idx="1">
                  <c:v>0</c:v>
                </c:pt>
                <c:pt idx="2">
                  <c:v>5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2015/2016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 10-й клас школи </c:v>
                </c:pt>
                <c:pt idx="1">
                  <c:v>Інші заклади </c:v>
                </c:pt>
                <c:pt idx="2">
                  <c:v>ПТУ з середньою освітою </c:v>
                </c:pt>
                <c:pt idx="3">
                  <c:v>ВНЗ  І-ІІ рівнів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  <c:pt idx="1">
                  <c:v>0</c:v>
                </c:pt>
                <c:pt idx="2">
                  <c:v>7</c:v>
                </c:pt>
                <c:pt idx="3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28320"/>
        <c:axId val="21284736"/>
      </c:barChart>
      <c:catAx>
        <c:axId val="211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84736"/>
        <c:crosses val="autoZero"/>
        <c:auto val="1"/>
        <c:lblAlgn val="ctr"/>
        <c:lblOffset val="100"/>
        <c:noMultiLvlLbl val="0"/>
      </c:catAx>
      <c:valAx>
        <c:axId val="2128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2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призових місць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2011/2012 </c:v>
                </c:pt>
                <c:pt idx="1">
                  <c:v>2012/2013 </c:v>
                </c:pt>
                <c:pt idx="2">
                  <c:v>2013/2014 </c:v>
                </c:pt>
                <c:pt idx="3">
                  <c:v>2014/2015 </c:v>
                </c:pt>
                <c:pt idx="4">
                  <c:v>2015/2016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19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 місце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2011/2012 </c:v>
                </c:pt>
                <c:pt idx="1">
                  <c:v>2012/2013 </c:v>
                </c:pt>
                <c:pt idx="2">
                  <c:v>2013/2014 </c:v>
                </c:pt>
                <c:pt idx="3">
                  <c:v>2014/2015 </c:v>
                </c:pt>
                <c:pt idx="4">
                  <c:v>2015/2016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 місце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2011/2012 </c:v>
                </c:pt>
                <c:pt idx="1">
                  <c:v>2012/2013 </c:v>
                </c:pt>
                <c:pt idx="2">
                  <c:v>2013/2014 </c:v>
                </c:pt>
                <c:pt idx="3">
                  <c:v>2014/2015 </c:v>
                </c:pt>
                <c:pt idx="4">
                  <c:v>2015/2016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ІІІ місце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2011/2012 </c:v>
                </c:pt>
                <c:pt idx="1">
                  <c:v>2012/2013 </c:v>
                </c:pt>
                <c:pt idx="2">
                  <c:v>2013/2014 </c:v>
                </c:pt>
                <c:pt idx="3">
                  <c:v>2014/2015 </c:v>
                </c:pt>
                <c:pt idx="4">
                  <c:v>2015/2016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82880"/>
        <c:axId val="83702144"/>
      </c:barChart>
      <c:catAx>
        <c:axId val="7988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83702144"/>
        <c:crosses val="autoZero"/>
        <c:auto val="1"/>
        <c:lblAlgn val="ctr"/>
        <c:lblOffset val="100"/>
        <c:noMultiLvlLbl val="0"/>
      </c:catAx>
      <c:valAx>
        <c:axId val="837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88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Призові місця</c:v>
                </c:pt>
              </c:strCache>
            </c:strRef>
          </c:tx>
          <c:invertIfNegative val="0"/>
          <c:cat>
            <c:strRef>
              <c:f>Аркуш1!$A$2:$A$7</c:f>
              <c:strCache>
                <c:ptCount val="6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6584320"/>
        <c:axId val="106590208"/>
        <c:axId val="0"/>
      </c:bar3DChart>
      <c:catAx>
        <c:axId val="10658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6590208"/>
        <c:crosses val="autoZero"/>
        <c:auto val="1"/>
        <c:lblAlgn val="ctr"/>
        <c:lblOffset val="100"/>
        <c:noMultiLvlLbl val="0"/>
      </c:catAx>
      <c:valAx>
        <c:axId val="10659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6584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Спеціаліст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16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Спеціаліст ІІ категорії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Спеціаліст І категорії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Спеціаліст вищої категорії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393600"/>
        <c:axId val="108395136"/>
      </c:barChart>
      <c:catAx>
        <c:axId val="10839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395136"/>
        <c:crosses val="autoZero"/>
        <c:auto val="1"/>
        <c:lblAlgn val="ctr"/>
        <c:lblOffset val="100"/>
        <c:noMultiLvlLbl val="0"/>
      </c:catAx>
      <c:valAx>
        <c:axId val="10839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93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2BFBB-A479-48FA-8B8F-0A64F94333CD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D7BFF-3CDD-4E61-9E69-D84CE8DEF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5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D7BFF-3CDD-4E61-9E69-D84CE8DEFD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160FD8-C397-47BD-86C0-58E1A286544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57A9F-8093-4F5D-A229-0C841D45A8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shutterstock_90612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3529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b="1" cap="none" spc="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Times New Roman" pitchFamily="18" charset="0"/>
              </a:rPr>
              <a:t>Вітаємо учасників щорічного </a:t>
            </a:r>
          </a:p>
          <a:p>
            <a:r>
              <a:rPr lang="uk-UA" sz="3600" b="1" cap="none" spc="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Times New Roman" pitchFamily="18" charset="0"/>
              </a:rPr>
              <a:t>звітування керівника </a:t>
            </a:r>
          </a:p>
          <a:p>
            <a:r>
              <a:rPr lang="uk-UA" sz="3600" b="1" cap="none" spc="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Times New Roman" pitchFamily="18" charset="0"/>
              </a:rPr>
              <a:t>ХЗОШ №164</a:t>
            </a:r>
          </a:p>
          <a:p>
            <a:r>
              <a:rPr lang="uk-UA" sz="36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Times New Roman" pitchFamily="18" charset="0"/>
              </a:rPr>
              <a:t>25.08.2016</a:t>
            </a:r>
            <a:endParaRPr lang="uk-UA" sz="3600" b="1" cap="none" spc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розробки вчителів: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17443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Борщик Л.М., Титаренко Л.В., Савіна О.Г.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Здоров’язбережувальні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освітні технології та сучасні підходи до створення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здоров’язбережувального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освітнього середовища в навчальному закладі Педагогіка здоров’я : збірник наукових праць V Всеукраїнської науково-практичної конференції, присвяченої 170-річчю з дня народження І.І.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Мечнікова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/ за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заг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ред. акад. І.Ф.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Прокопенка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-Харків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: ХНПУ ім. Г.С. Сковороди, 2015;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Пугаченко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В.М.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Тести для 7 класу за новим Державним стандартом Харківський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тесторіум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2015;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Борщик Л.М.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–Управління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розвитком школи в умовах модульно-розвивального навчання Психолого-педагогічні та управлінські концепти розвитку сучасної освіти: Матеріали Всеукраїнської науково-практичної конференції;   [за 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заг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  ред.  проф.  Р.І.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Черновол-Ткаченко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проф. кафедри О.І.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Мармази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к.п.н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., доцента Гречаник О.Є.]. –Х: «Щедра садиба плюс», 2015;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>
            <a:noAutofit/>
          </a:bodyPr>
          <a:lstStyle/>
          <a:p>
            <a:pPr lvl="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Титаренко Л.В.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Формування інноваційної культури вчителя в умовах школи –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Псилого-педагогічні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та управлінські концепти розвитку сучасної освіти: Матеріали Всеукраїнської науково-практичної конференції; [за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заг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ред. проф. Р.І.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Черновол-Ткаченко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проф. кафедри О.І.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Мармази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к.п.н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., доцента Гречаник О.Є.]. –Х: «Щедра садиба плюс», 2015;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Павленко О.В.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Підготовка соціального педагога на засадах партнерства. Матеріали науково-практичної конференції 24 листопада 2015 року. За редакцією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Васильєвої.-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Харків: ХНПУ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ім.Г.С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Сковороди, 2015;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Башкірова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О.О.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«Англійська мова. 2 кл. : зошит для самостійних і контрольних робіт для загальноосвітніх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навч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закладів з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навч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українською мовою» – 80 с. «Гімназія», 2015;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Башкірова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О.О.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Comprehension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Test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Grade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2)» – № 20. – с. 2 – 7. «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English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 «Шкільний світ», 2015;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розробки вчителів: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3797776"/>
          </a:xfrm>
        </p:spPr>
        <p:txBody>
          <a:bodyPr>
            <a:noAutofit/>
          </a:bodyPr>
          <a:lstStyle/>
          <a:p>
            <a:pPr lvl="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Борщик Л.М., Панкратьєва В.В.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Використання мобільних пристроїв на базі ОС ANDROID при вивченні шкільного курсу «Загальна географія» Інформаційні технології в освіті та науці: збірник наукових праць. Мелітополь, видавництво МДПУ ім. Б. Хмельницького,2016 випуск 8 347 с.;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Борщик Л.М., Титаренко Л.В., Савіна О.Г.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Психолого-педагогічні засади формування ЗСЖ Харківської загальноосвітньої школи І-ІІІ ступенів Харківської міської ради Харківської області. Педагогіка здоров’я. збірник наукових праць VI Всеукраїнської науково-практичної конференції, присвяченої 170-річчю з Дня народження І.І.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Мечнікова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За редакцією акад.. І.Ф.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Прокопенка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Харків: ХНПУ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ім.Г.С.Сковороди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2016;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Панкратьєва В.В.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«Формування основ здорового способу життя в учнів при вивченні шкільного курсу «Економічна і соціальна географія України» Педагогіка здоров’я: збірник наукових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працьVІ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Всеукраїнської науково-практичної конференції / за загальною редакцією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акад.І.Ф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Прокопенка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– Х. : ХНПУ ім. Г.С.Сковороди, 2016.-732с. (стор.324-328)  Наукове видання Харків, 2016.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розробки вчителів: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0"/>
            <a:ext cx="683616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Призери Всеукраїнських</a:t>
            </a:r>
            <a:r>
              <a:rPr kumimoji="0" lang="uk-UA" sz="2400" b="1" i="0" u="none" strike="noStrike" cap="none" normalizeH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учнівських олімпіад</a:t>
            </a:r>
            <a:r>
              <a:rPr kumimoji="0" lang="uk-UA" sz="2400" b="1" i="0" u="none" strike="noStrike" cap="none" normalizeH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базових дисциплін</a:t>
            </a:r>
            <a:endParaRPr kumimoji="0" lang="ru-RU" sz="2400" b="1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95536" y="980729"/>
          <a:ext cx="8496945" cy="58781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64827"/>
                <a:gridCol w="1090391"/>
                <a:gridCol w="1947127"/>
                <a:gridCol w="781128"/>
                <a:gridCol w="1713472"/>
              </a:tblGrid>
              <a:tr h="492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Прізвище учня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Клас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Предмет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Місце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Учитель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8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Вдовенко Софія Олександрівна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8-А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Географія 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ІІ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Меренкова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Тетяна Василівна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Фізика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Глущенко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Тетяна Миколаївна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7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Сапота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Євгенія Олексіївна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10-А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Географія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Борщик Лариса Миколаївна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Правознавство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ІІ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Петрук Юлія Анатоліївна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7732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Ліпкович</a:t>
                      </a: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 Кирило Юрійович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7-А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Хімія 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Калюжна Наталя Іванівна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фізики,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ІІ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Колесник Олена Олександрівна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математики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ІІ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Ліхота</a:t>
                      </a: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 Вікторія Олександрівна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90317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Карташова</a:t>
                      </a: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  Анна Михайлівна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10-А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Українська мова та література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Коновалова Тетяна Володимирівна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77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Правознавство 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ІІ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Петрук Юлія Анатоліївна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Призери Всеукраїнських учнівських олімпіад 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базових дисциплін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Місце для вмісту 3"/>
          <p:cNvGraphicFramePr>
            <a:graphicFrameLocks/>
          </p:cNvGraphicFramePr>
          <p:nvPr/>
        </p:nvGraphicFramePr>
        <p:xfrm>
          <a:off x="251522" y="1124746"/>
          <a:ext cx="8640959" cy="52986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15078"/>
                <a:gridCol w="1108872"/>
                <a:gridCol w="1980128"/>
                <a:gridCol w="794367"/>
                <a:gridCol w="1742514"/>
              </a:tblGrid>
              <a:tr h="686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Прізвище учня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Клас 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Предмет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Місце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Учитель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Британ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Ольга Юріївна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10-А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Історія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Плутахіна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Тетяна Ігорівна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Кошельнік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Владислава Олександрівна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9-Б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Історія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Петрук Юлія Анатоліївна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Ромась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Валентина Андріївна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8-Б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Історія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Calibri"/>
                        </a:rPr>
                        <a:t>Кулик  </a:t>
                      </a: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Василій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Іванович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Макітренко Вікторія Володимирівна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11-Б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Історія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Петрук Юлія Анатоліївна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Пунтус Софія Володимирівна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6-Б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Математика 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Коваленко Лариса Миколаївна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Закорко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Сергій Андрійович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7-А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Ліхота Вікторія Олександрівна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Білозерський Владислав Олександрович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11-А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Ліхота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Вікторія Олександрівна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Тагаєв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Денис Миколайович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11-А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Calibri"/>
                          <a:cs typeface="Calibri"/>
                        </a:rPr>
                        <a:t>Ліхота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 Вікторія Олександрівна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Autofit/>
          </a:bodyPr>
          <a:lstStyle/>
          <a:p>
            <a:pPr lvl="0" indent="180975" fontAlgn="base">
              <a:spcAft>
                <a:spcPct val="0"/>
              </a:spcAft>
            </a:pPr>
            <a:r>
              <a:rPr lang="uk-UA" sz="3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Призери Всеукраїнських учнівських олімпіад з базових дисциплін</a:t>
            </a:r>
            <a:endParaRPr lang="ru-RU" sz="3200" dirty="0"/>
          </a:p>
        </p:txBody>
      </p:sp>
      <p:graphicFrame>
        <p:nvGraphicFramePr>
          <p:cNvPr id="4" name="Місце для вмісту 3"/>
          <p:cNvGraphicFramePr>
            <a:graphicFrameLocks/>
          </p:cNvGraphicFramePr>
          <p:nvPr/>
        </p:nvGraphicFramePr>
        <p:xfrm>
          <a:off x="395536" y="2060847"/>
          <a:ext cx="8496945" cy="28803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64827"/>
                <a:gridCol w="1090392"/>
                <a:gridCol w="1947126"/>
                <a:gridCol w="781128"/>
                <a:gridCol w="1713472"/>
              </a:tblGrid>
              <a:tr h="579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Прізвище учня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Calibri"/>
                        </a:rPr>
                        <a:t>Клас 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Предмет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Місце 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Calibri"/>
                        </a:rPr>
                        <a:t>Учитель</a:t>
                      </a:r>
                      <a:endParaRPr lang="ru-RU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51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Бондар Катерина Олегівна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9-А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Українська мова та література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Олійник Лідія Петрівна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51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Приходько Назар Павлович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10-Б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Біологія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Калюжна Наталя Іванівна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51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Ярмак Валерій Вячеславович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11-А 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Інформаційні технології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ІІІ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Глущенко</a:t>
                      </a: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 Тетяна Миколаївна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51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Іполітов Валентин Олегович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11-А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Правознавство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І</a:t>
                      </a:r>
                      <a:endParaRPr kumimoji="0" lang="ru-RU" sz="1600" kern="1200" dirty="0" err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Петрук Юлія Анатоліївна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Всеукраїнських олімпіадах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059680" cy="4016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476000"/>
                <a:gridCol w="1645920"/>
                <a:gridCol w="1645920"/>
                <a:gridCol w="1645920"/>
              </a:tblGrid>
              <a:tr h="965336"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Навчальний рік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призових місць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місце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 місце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 місце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497"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2010/2011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497"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497"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2012/2013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497"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2013/2014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0497"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2014/2015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0000">
                <a:tc>
                  <a:txBody>
                    <a:bodyPr/>
                    <a:lstStyle/>
                    <a:p>
                      <a:pPr marL="2705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68985" algn="l"/>
                        </a:tabLst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2015/2016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  <a:tabLst>
                          <a:tab pos="768985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Всеукраїнських олімпіадах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учнів школи у МАН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640961" cy="43507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8838"/>
                <a:gridCol w="2018929"/>
                <a:gridCol w="1000532"/>
                <a:gridCol w="1000532"/>
                <a:gridCol w="2001065"/>
                <a:gridCol w="2001065"/>
              </a:tblGrid>
              <a:tr h="883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Прізвище, ім'я учня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Науковий керівник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Категорія, звання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6030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  <a:tab pos="45720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Бортняк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Катерина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Вадимівна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Давидовська Зоя Федорівна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Перша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0423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  <a:tab pos="45720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Сопотова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Олександра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Сергіївна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Титаренко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Лілія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Володимирівна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Вища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Старший учитель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4269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  <a:tab pos="45720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Олешко Антон Андрійович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Панкратьєва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Вікторія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Вікторівна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Вища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кандидат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географічних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6030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  <a:tab pos="45720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Бортняк Катерина Вадимівна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Давидовська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Зоя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Федорівна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Перша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Динаміка участі учнів у МАН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іаграма 1"/>
          <p:cNvGraphicFramePr/>
          <p:nvPr/>
        </p:nvGraphicFramePr>
        <p:xfrm>
          <a:off x="1524000" y="1397000"/>
          <a:ext cx="65763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0891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Звіт</a:t>
            </a:r>
          </a:p>
          <a:p>
            <a:pPr algn="ctr"/>
            <a:r>
              <a:rPr lang="uk-UA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Лариси Миколаївни </a:t>
            </a:r>
            <a:r>
              <a:rPr lang="uk-UA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Борщик</a:t>
            </a:r>
          </a:p>
          <a:p>
            <a:pPr algn="ctr"/>
            <a:r>
              <a:rPr lang="uk-UA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директора Харківської загальноосвітньої школи </a:t>
            </a:r>
          </a:p>
          <a:p>
            <a:pPr algn="ctr"/>
            <a:r>
              <a:rPr lang="uk-UA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І-ІІІ ступенів № 164 Харківської міської ради Харківської області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гордість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3891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Сопотова</a:t>
            </a: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Олександра,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учениця 11-А класу, брала участь у ІІ (обласному) етапі  конкурсу дослідницьких робіт по лінії МАН, посіла ІІ місце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Вдовенко Софія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, учениця 8-А класу, переможець Всеукраїнських олімпіад з базових дисциплін районного та міського рівнів (географія – ІІІ місце, фізика - ІІІ місце)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Липкович</a:t>
            </a: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Кирило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, учень 7-А класу переможець Всеукраїнських олімпіад з базових дисциплін районного та міського рівнів (хімія – ІІІ місце, фізика ІІ місце, математика – ІІ місце)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Карташова</a:t>
            </a: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 Анна,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учениця 10-А класу, переможець Всеукраїнських олімпіад з базових дисциплін районного рівня (українська мова та література – І місце, правознавство ІІ місце)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Сапота</a:t>
            </a: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Євгенія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, учениця 10-А класу, переможець Всеукраїнських олімпіад з базових дисциплін районного рівня (географія – ІІІ місце, правознавство - ІІ місце)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виховної роботи за 2015/2016 навчальний рік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5194920" cy="505584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uk-UA" dirty="0" smtClean="0"/>
              <a:t>конкурс ДЮП - команда юних дружин «</a:t>
            </a:r>
            <a:r>
              <a:rPr lang="uk-UA" dirty="0" err="1" smtClean="0"/>
              <a:t>Рятислав</a:t>
            </a:r>
            <a:r>
              <a:rPr lang="uk-UA" dirty="0" smtClean="0"/>
              <a:t>» посіла І місце у районному етапі Всеукраїнського конкурсу дружин юних пожежних» (грамота Управління освіти  за І місце у районному етапі міського конкурсу дружин юних пожежних);</a:t>
            </a:r>
            <a:endParaRPr lang="ru-RU" dirty="0" smtClean="0"/>
          </a:p>
          <a:p>
            <a:pPr lvl="0" algn="just"/>
            <a:r>
              <a:rPr lang="uk-UA" dirty="0" smtClean="0"/>
              <a:t>команда КВК «</a:t>
            </a:r>
            <a:r>
              <a:rPr lang="uk-UA" dirty="0" err="1" smtClean="0"/>
              <a:t>Чемоданы</a:t>
            </a:r>
            <a:r>
              <a:rPr lang="uk-UA" dirty="0" smtClean="0"/>
              <a:t>» - ІІІ місце у районному етапі міського конкурсу серед шкільних команд КВК (грамота Управління освіти  за ІІІ місце);</a:t>
            </a:r>
            <a:endParaRPr lang="ru-RU" dirty="0" smtClean="0"/>
          </a:p>
          <a:p>
            <a:pPr lvl="0" algn="just"/>
            <a:r>
              <a:rPr lang="uk-UA" dirty="0" smtClean="0"/>
              <a:t> конкурс шкільних ЗМІ (І місце у районному етапі)</a:t>
            </a:r>
            <a:endParaRPr lang="ru-RU" dirty="0" smtClean="0"/>
          </a:p>
          <a:p>
            <a:pPr lvl="0" algn="just"/>
            <a:r>
              <a:rPr lang="uk-UA" dirty="0" smtClean="0"/>
              <a:t>конкурс «Ми разом» (учениця 10-Б класу </a:t>
            </a:r>
            <a:r>
              <a:rPr lang="uk-UA" dirty="0" err="1" smtClean="0"/>
              <a:t>Британ</a:t>
            </a:r>
            <a:r>
              <a:rPr lang="uk-UA" dirty="0" smtClean="0"/>
              <a:t> Ольга –ІІ місце);</a:t>
            </a:r>
            <a:endParaRPr lang="ru-RU" dirty="0" smtClean="0"/>
          </a:p>
        </p:txBody>
      </p:sp>
      <p:pic>
        <p:nvPicPr>
          <p:cNvPr id="1026" name="Picture 2" descr="C:\Users\user\Desktop\ФОТО\img_20160408_155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86" y="907657"/>
            <a:ext cx="2415947" cy="32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DSC0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6729"/>
            <a:ext cx="3491880" cy="26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63072" cy="1143000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виховної роботи за 2015/2016 навчальний рік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122912" cy="473388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uk-UA" dirty="0"/>
              <a:t>участь у проекті Школа розвитку «Мер міста» (</a:t>
            </a:r>
            <a:r>
              <a:rPr lang="uk-UA" dirty="0" err="1"/>
              <a:t>Британ</a:t>
            </a:r>
            <a:r>
              <a:rPr lang="uk-UA" dirty="0"/>
              <a:t> О. учениця 10-А класу )</a:t>
            </a:r>
            <a:endParaRPr lang="ru-RU" dirty="0"/>
          </a:p>
          <a:p>
            <a:pPr lvl="0" algn="just"/>
            <a:r>
              <a:rPr lang="uk-UA" dirty="0"/>
              <a:t>вокальний ансамбль «Козачата» та  «Мрія» - ІІІ місце у районному конкурсі «Юні дарування»;</a:t>
            </a:r>
            <a:endParaRPr lang="ru-RU" dirty="0"/>
          </a:p>
          <a:p>
            <a:pPr lvl="0" algn="just"/>
            <a:r>
              <a:rPr lang="uk-UA" dirty="0"/>
              <a:t> конкурс новорічних композицій «Замість ялики –букет»(ІІ місце у районному конкурсі);</a:t>
            </a:r>
            <a:endParaRPr lang="ru-RU" dirty="0"/>
          </a:p>
          <a:p>
            <a:pPr lvl="0" algn="just"/>
            <a:r>
              <a:rPr lang="uk-UA" dirty="0"/>
              <a:t>конкурс "</a:t>
            </a:r>
            <a:r>
              <a:rPr lang="uk-UA" dirty="0" err="1"/>
              <a:t>Во</a:t>
            </a:r>
            <a:r>
              <a:rPr lang="uk-UA" dirty="0"/>
              <a:t> </a:t>
            </a:r>
            <a:r>
              <a:rPr lang="uk-UA" dirty="0" err="1"/>
              <a:t>имя</a:t>
            </a:r>
            <a:r>
              <a:rPr lang="uk-UA" dirty="0"/>
              <a:t> </a:t>
            </a:r>
            <a:r>
              <a:rPr lang="uk-UA" dirty="0" err="1"/>
              <a:t>жизни</a:t>
            </a:r>
            <a:r>
              <a:rPr lang="uk-UA" dirty="0"/>
              <a:t>, мира и </a:t>
            </a:r>
            <a:r>
              <a:rPr lang="uk-UA" dirty="0" err="1"/>
              <a:t>любви</a:t>
            </a:r>
            <a:r>
              <a:rPr lang="uk-UA" dirty="0"/>
              <a:t>"(</a:t>
            </a:r>
            <a:r>
              <a:rPr lang="uk-UA" dirty="0" err="1"/>
              <a:t>Ганічев</a:t>
            </a:r>
            <a:r>
              <a:rPr lang="uk-UA" dirty="0"/>
              <a:t> В. учень 7-А класу, Бортняк К учениця 9-Б класу стали переможцям у номінації  «Проза» до 18 років  та </a:t>
            </a:r>
            <a:r>
              <a:rPr lang="uk-UA" dirty="0" err="1"/>
              <a:t>педагог-</a:t>
            </a:r>
            <a:r>
              <a:rPr lang="uk-UA" dirty="0"/>
              <a:t> організатор Титаренко Є.І. переможець у номінації «Поезія» після 18 років);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2050" name="Picture 2" descr="C:\Users\user\Desktop\ФОТО\pc161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304500"/>
            <a:ext cx="3563888" cy="25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news_146157978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4624"/>
            <a:ext cx="2592288" cy="17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\img_20160127_115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1700808"/>
            <a:ext cx="1979713" cy="26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8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355158" cy="108012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виховної роботи за 2015/2016 навчальний рік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817666" cy="491182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uk-UA" dirty="0" smtClean="0"/>
              <a:t>конкурс малюнків «Права дитини» (</a:t>
            </a:r>
            <a:r>
              <a:rPr lang="uk-UA" dirty="0" err="1" smtClean="0"/>
              <a:t>Твердун</a:t>
            </a:r>
            <a:r>
              <a:rPr lang="uk-UA" dirty="0" smtClean="0"/>
              <a:t> Г. учениця 5-Г класу,     Гладка К. учениця 5-Б класу стали переможцями </a:t>
            </a:r>
            <a:r>
              <a:rPr lang="uk-UA" dirty="0" err="1" smtClean="0"/>
              <a:t>кокурсу</a:t>
            </a:r>
            <a:r>
              <a:rPr lang="uk-UA" dirty="0" smtClean="0"/>
              <a:t> );</a:t>
            </a:r>
            <a:endParaRPr lang="ru-RU" dirty="0" smtClean="0"/>
          </a:p>
          <a:p>
            <a:pPr lvl="0" algn="just"/>
            <a:r>
              <a:rPr lang="uk-UA" dirty="0" smtClean="0"/>
              <a:t>конкурс рефератів «Безпека очима дітей» (Мирошниченко М. учень 10-А класу –ІІ місце);</a:t>
            </a:r>
            <a:endParaRPr lang="ru-RU" dirty="0" smtClean="0"/>
          </a:p>
          <a:p>
            <a:pPr lvl="0" algn="just"/>
            <a:r>
              <a:rPr lang="uk-UA" dirty="0" smtClean="0"/>
              <a:t>конкур малюнків «Безпека очима дітей» (</a:t>
            </a:r>
            <a:r>
              <a:rPr lang="uk-UA" dirty="0" err="1" smtClean="0"/>
              <a:t>Мілашенко</a:t>
            </a:r>
            <a:r>
              <a:rPr lang="uk-UA" dirty="0" smtClean="0"/>
              <a:t> М, учениця 10-А </a:t>
            </a:r>
            <a:r>
              <a:rPr lang="uk-UA" dirty="0" err="1" smtClean="0"/>
              <a:t>класу-</a:t>
            </a:r>
            <a:r>
              <a:rPr lang="uk-UA" dirty="0" smtClean="0"/>
              <a:t> І місце);</a:t>
            </a:r>
            <a:endParaRPr lang="ru-RU" dirty="0" smtClean="0"/>
          </a:p>
          <a:p>
            <a:pPr lvl="0" algn="just"/>
            <a:r>
              <a:rPr lang="uk-UA" dirty="0" smtClean="0"/>
              <a:t>обласний фестиваль комп’ютерної графіки та анімації серед учнів ЗНЗ Харківської році (</a:t>
            </a:r>
            <a:r>
              <a:rPr lang="uk-UA" dirty="0" err="1" smtClean="0"/>
              <a:t>Кандуба</a:t>
            </a:r>
            <a:r>
              <a:rPr lang="uk-UA" dirty="0" smtClean="0"/>
              <a:t> С. учень 10-Б класу – І місце у номінації «</a:t>
            </a:r>
            <a:r>
              <a:rPr lang="uk-UA" dirty="0" err="1" smtClean="0"/>
              <a:t>Відеомонтаж</a:t>
            </a:r>
            <a:r>
              <a:rPr lang="uk-UA" dirty="0" smtClean="0"/>
              <a:t>»);</a:t>
            </a:r>
            <a:endParaRPr lang="ru-RU" dirty="0" smtClean="0"/>
          </a:p>
        </p:txBody>
      </p:sp>
      <p:pic>
        <p:nvPicPr>
          <p:cNvPr id="3074" name="Picture 2" descr="C:\Users\user\Desktop\ФОТО\img_20160412_132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80" y="-67691"/>
            <a:ext cx="1812428" cy="24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news_146036373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82" y="4854243"/>
            <a:ext cx="3417218" cy="19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\Алексей УМ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1656184" cy="29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266928" cy="1143000"/>
          </a:xfrm>
        </p:spPr>
        <p:txBody>
          <a:bodyPr>
            <a:noAutofit/>
          </a:bodyPr>
          <a:lstStyle/>
          <a:p>
            <a:r>
              <a:rPr lang="uk-UA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виховної роботи за 2015/2016 навчальний рік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7866"/>
            <a:ext cx="5472608" cy="4803501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uk-UA" dirty="0"/>
              <a:t>участь в акції «Голуб мира»;</a:t>
            </a:r>
            <a:endParaRPr lang="ru-RU" dirty="0"/>
          </a:p>
          <a:p>
            <a:pPr lvl="0" algn="just"/>
            <a:r>
              <a:rPr lang="uk-UA" dirty="0"/>
              <a:t>участь у конкурсі творчих робіт до Дня </a:t>
            </a:r>
            <a:r>
              <a:rPr lang="uk-UA" dirty="0" err="1"/>
              <a:t>Чорнобильськлї</a:t>
            </a:r>
            <a:r>
              <a:rPr lang="uk-UA" dirty="0"/>
              <a:t> катастрофи «Мій </a:t>
            </a:r>
            <a:r>
              <a:rPr lang="uk-UA" dirty="0" err="1"/>
              <a:t>біль-</a:t>
            </a:r>
            <a:r>
              <a:rPr lang="uk-UA" dirty="0"/>
              <a:t> </a:t>
            </a:r>
            <a:r>
              <a:rPr lang="uk-UA" dirty="0" err="1"/>
              <a:t>Чонобиль</a:t>
            </a:r>
            <a:r>
              <a:rPr lang="uk-UA" dirty="0"/>
              <a:t>» (робота </a:t>
            </a:r>
            <a:r>
              <a:rPr lang="uk-UA" dirty="0" err="1"/>
              <a:t>Сопота</a:t>
            </a:r>
            <a:r>
              <a:rPr lang="uk-UA" dirty="0"/>
              <a:t> Є, учениця 10-А класу, нагороджена дипломом та надрукована у збірнику присвяченому до 30-річниці Чорнобильської трагедії);</a:t>
            </a:r>
            <a:endParaRPr lang="ru-RU" dirty="0"/>
          </a:p>
          <a:p>
            <a:pPr lvl="0" algn="just"/>
            <a:r>
              <a:rPr lang="uk-UA" dirty="0"/>
              <a:t>участь у міському фестивалі  «Марафон унікальних справ»;</a:t>
            </a:r>
            <a:endParaRPr lang="ru-RU" dirty="0"/>
          </a:p>
          <a:p>
            <a:pPr lvl="0" algn="just"/>
            <a:r>
              <a:rPr lang="uk-UA" dirty="0"/>
              <a:t>участь у </a:t>
            </a:r>
            <a:r>
              <a:rPr lang="uk-UA" dirty="0" err="1"/>
              <a:t>комунарських</a:t>
            </a:r>
            <a:r>
              <a:rPr lang="uk-UA" dirty="0"/>
              <a:t> зборах;</a:t>
            </a:r>
            <a:endParaRPr lang="ru-RU" dirty="0"/>
          </a:p>
          <a:p>
            <a:pPr lvl="0" algn="just"/>
            <a:r>
              <a:rPr lang="uk-UA" dirty="0"/>
              <a:t>участь у КВЕСТІ  у складі команди Київського району «Харків. Транспорт. </a:t>
            </a:r>
            <a:r>
              <a:rPr lang="uk-UA" dirty="0" err="1"/>
              <a:t>Квест</a:t>
            </a:r>
            <a:r>
              <a:rPr lang="uk-UA" dirty="0"/>
              <a:t>»;</a:t>
            </a:r>
            <a:endParaRPr lang="ru-RU" dirty="0"/>
          </a:p>
          <a:p>
            <a:pPr lvl="0" algn="just"/>
            <a:r>
              <a:rPr lang="uk-UA" dirty="0"/>
              <a:t>участь у міському фестивалі шкільних екранних робіт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098" name="Picture 2" descr="C:\Users\user\Desktop\ФОТО\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419872" cy="26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IMG_2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42" y="3645024"/>
            <a:ext cx="3441262" cy="26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Динаміка якісного складу </a:t>
            </a:r>
            <a:r>
              <a:rPr lang="uk-UA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педколективу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4" y="1412775"/>
          <a:ext cx="8712967" cy="5040560"/>
        </p:xfrm>
        <a:graphic>
          <a:graphicData uri="http://schemas.openxmlformats.org/drawingml/2006/table">
            <a:tbl>
              <a:tblPr/>
              <a:tblGrid>
                <a:gridCol w="1489396"/>
                <a:gridCol w="1133863"/>
                <a:gridCol w="1124254"/>
                <a:gridCol w="1124254"/>
                <a:gridCol w="1124254"/>
                <a:gridCol w="1030565"/>
                <a:gridCol w="936878"/>
                <a:gridCol w="749503"/>
              </a:tblGrid>
              <a:tr h="116178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Кваліфікаційна категорія, </a:t>
                      </a:r>
                      <a:r>
                        <a:rPr lang="uk-UA" sz="15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пед.звання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Спеціаліст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Спеціаліст </a:t>
                      </a:r>
                      <a:r>
                        <a:rPr lang="uk-UA" sz="15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ІІ </a:t>
                      </a: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категорії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Спеціаліст </a:t>
                      </a:r>
                      <a:r>
                        <a:rPr lang="uk-UA" sz="15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категорії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Спеціаліст </a:t>
                      </a:r>
                      <a:r>
                        <a:rPr lang="uk-UA" sz="15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вищої </a:t>
                      </a: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категорії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Старший учитель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Учитель </a:t>
                      </a:r>
                      <a:r>
                        <a:rPr lang="uk-UA" sz="15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методист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2006 /2007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2007 / 2008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2008/ 2009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2009 / 2010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2010 / 2011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2011 / 2012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2012/2013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2013/2014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2014/2015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2015/2016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Динаміка якісного складу </a:t>
            </a:r>
            <a:r>
              <a:rPr lang="uk-UA" sz="54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педколективу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Висновки медичного огляду дітей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39714"/>
              </p:ext>
            </p:extLst>
          </p:nvPr>
        </p:nvGraphicFramePr>
        <p:xfrm>
          <a:off x="179512" y="1700808"/>
          <a:ext cx="8856983" cy="4607401"/>
        </p:xfrm>
        <a:graphic>
          <a:graphicData uri="http://schemas.openxmlformats.org/drawingml/2006/table">
            <a:tbl>
              <a:tblPr/>
              <a:tblGrid>
                <a:gridCol w="288032"/>
                <a:gridCol w="390809"/>
                <a:gridCol w="370344"/>
                <a:gridCol w="339795"/>
                <a:gridCol w="315203"/>
                <a:gridCol w="371834"/>
                <a:gridCol w="372580"/>
                <a:gridCol w="372580"/>
                <a:gridCol w="352462"/>
                <a:gridCol w="352462"/>
                <a:gridCol w="368855"/>
                <a:gridCol w="368855"/>
                <a:gridCol w="348735"/>
                <a:gridCol w="349479"/>
                <a:gridCol w="438575"/>
                <a:gridCol w="360040"/>
                <a:gridCol w="360040"/>
                <a:gridCol w="360040"/>
                <a:gridCol w="288032"/>
                <a:gridCol w="432048"/>
                <a:gridCol w="360040"/>
                <a:gridCol w="360040"/>
                <a:gridCol w="548620"/>
                <a:gridCol w="387483"/>
              </a:tblGrid>
              <a:tr h="368093">
                <a:tc rowSpan="3">
                  <a:txBody>
                    <a:bodyPr/>
                    <a:lstStyle/>
                    <a:p>
                      <a:pPr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Рік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Підлягає огляду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Оглянуто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огляду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Виявлена хронічна патологія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органів дихання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серця та кровообігу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органів травлення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органів зору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кістково-м</a:t>
                      </a:r>
                      <a:r>
                        <a:rPr lang="en-U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’</a:t>
                      </a: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язової системи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ендокрин. системи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ЛОР органів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нервової системи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Хвороби сечової системи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Потребують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дообстеження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1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 від оглянутих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827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827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17,4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11,8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140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16,9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222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26,8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109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13,2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412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49,8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845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840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99,2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181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21,5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104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12,3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182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292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34,7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5,3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136</a:t>
                      </a:r>
                      <a:endParaRPr lang="ru-RU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16,1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17,8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2015</a:t>
                      </a:r>
                      <a:endParaRPr kumimoji="0" lang="ru-RU" sz="7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8994" marR="589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100</a:t>
                      </a:r>
                      <a:r>
                        <a:rPr kumimoji="0" lang="en-US" sz="900" kern="120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1000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99,3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24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2,5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96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227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23,9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286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30,2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5,2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148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15,6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15,8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26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2,7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44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9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4,6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332" y="2852936"/>
            <a:ext cx="60067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за увагу!</a:t>
            </a:r>
            <a:endParaRPr lang="uk-UA" sz="66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Мета звітування</a:t>
            </a:r>
            <a:r>
              <a:rPr lang="uk-UA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П</a:t>
            </a:r>
            <a:r>
              <a:rPr lang="uk-UA" b="1" dirty="0" smtClean="0"/>
              <a:t>одальше </a:t>
            </a:r>
            <a:r>
              <a:rPr lang="uk-UA" b="1" dirty="0"/>
              <a:t>утвердження відкритої і демократичної державно-громадської системи управління освітою, поєднання державного і громадського контролю за прозорістю прийняття й виконання управлінських рішень, запровадження колегіальної етики управлінської діяльності, що базується на принципах взаємоповаги та позитивної мотивації.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072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err="1"/>
              <a:t>Завдання</a:t>
            </a:r>
            <a:r>
              <a:rPr lang="ru-RU" b="1" u="sng" dirty="0"/>
              <a:t> </a:t>
            </a:r>
            <a:r>
              <a:rPr lang="ru-RU" b="1" u="sng" dirty="0" err="1"/>
              <a:t>звітування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- </a:t>
            </a:r>
            <a:r>
              <a:rPr lang="ru-RU" b="1" dirty="0" err="1"/>
              <a:t>забезпечити</a:t>
            </a:r>
            <a:r>
              <a:rPr lang="ru-RU" b="1" dirty="0"/>
              <a:t> </a:t>
            </a:r>
            <a:r>
              <a:rPr lang="ru-RU" b="1" dirty="0" err="1"/>
              <a:t>прозорість</a:t>
            </a:r>
            <a:r>
              <a:rPr lang="ru-RU" b="1" dirty="0"/>
              <a:t>, </a:t>
            </a:r>
            <a:r>
              <a:rPr lang="ru-RU" b="1" dirty="0" err="1"/>
              <a:t>відкритість</a:t>
            </a:r>
            <a:r>
              <a:rPr lang="ru-RU" b="1" dirty="0"/>
              <a:t> і </a:t>
            </a:r>
            <a:r>
              <a:rPr lang="ru-RU" b="1" dirty="0" err="1"/>
              <a:t>демократичність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навчальним</a:t>
            </a:r>
            <a:r>
              <a:rPr lang="ru-RU" b="1" dirty="0"/>
              <a:t> закладом;</a:t>
            </a:r>
            <a:endParaRPr lang="ru-RU" dirty="0"/>
          </a:p>
          <a:p>
            <a:r>
              <a:rPr lang="ru-RU" b="1" dirty="0"/>
              <a:t>- </a:t>
            </a:r>
            <a:r>
              <a:rPr lang="ru-RU" b="1" dirty="0" err="1"/>
              <a:t>стимулювати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громадськості</a:t>
            </a:r>
            <a:r>
              <a:rPr lang="ru-RU" b="1" dirty="0"/>
              <a:t> на </a:t>
            </a:r>
            <a:r>
              <a:rPr lang="ru-RU" b="1" dirty="0" err="1"/>
              <a:t>прийняття</a:t>
            </a:r>
            <a:r>
              <a:rPr lang="ru-RU" b="1" dirty="0"/>
              <a:t> та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керівниками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закладів</a:t>
            </a:r>
            <a:r>
              <a:rPr lang="ru-RU" b="1" dirty="0"/>
              <a:t> </a:t>
            </a:r>
            <a:r>
              <a:rPr lang="ru-RU" b="1" dirty="0" err="1"/>
              <a:t>відповідних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навчальним</a:t>
            </a:r>
            <a:r>
              <a:rPr lang="ru-RU" b="1" dirty="0"/>
              <a:t> закладом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187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звіту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908720"/>
            <a:ext cx="87484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uk-UA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Персональий</a:t>
            </a:r>
            <a:r>
              <a:rPr kumimoji="0" lang="uk-UA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внесок керівника у підвищення рівня організації навчально-виховного процесу у школі.</a:t>
            </a:r>
            <a:endParaRPr lang="ru-RU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Вжиті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керівником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заходи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зміцнення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модернізації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матеріально-технічної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закладу.</a:t>
            </a:r>
            <a:endParaRPr lang="ru-RU" sz="2000" b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Залучення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додаткових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джерел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фінансування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 та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раціональне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Вжиті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заходи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кваліфікованими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педагогічними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кадрами та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доцільність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розстановки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Соціальний захист, збереження та зміцнення здоров'я учнів та педагогічних працівників.</a:t>
            </a:r>
            <a:endParaRPr kumimoji="0" lang="ru-RU" sz="2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Залучення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педагогічної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батьківської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громадськості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 до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управління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діяльністю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співпраця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громадськими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організаціями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Дисциплінарна практика та аналіз звернень громадян з питань діяльності навчального закладу. Реагування керівника на зауваження та пропозиції, викладені батьківським комітетом, радою, б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атьками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представниками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органів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громадського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самоврядуванн</a:t>
            </a:r>
            <a:r>
              <a:rPr kumimoji="0" lang="uk-UA" sz="20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я.</a:t>
            </a:r>
            <a:endParaRPr kumimoji="0" lang="ru-RU" sz="2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000" b="1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3" y="1124742"/>
          <a:ext cx="8640958" cy="55875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5322"/>
                <a:gridCol w="856955"/>
                <a:gridCol w="706544"/>
                <a:gridCol w="752946"/>
                <a:gridCol w="752946"/>
                <a:gridCol w="752050"/>
                <a:gridCol w="752050"/>
                <a:gridCol w="752050"/>
                <a:gridCol w="768185"/>
                <a:gridCol w="761910"/>
              </a:tblGrid>
              <a:tr h="273208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7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7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7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7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Навчальний </a:t>
                      </a: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 дітей 5-18 років на території </a:t>
                      </a:r>
                      <a:r>
                        <a:rPr lang="uk-UA" sz="17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ослуговування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них 6-18 років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них 5-ти років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Навчаються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Навчаються  у технікумах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Навчаються   у ПТНЗ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Навчаються  у ХЗОШ №164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школах району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школах міста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vert="vert270" anchor="ctr"/>
                </a:tc>
              </a:tr>
              <a:tr h="4519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2010/2011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</a:tr>
              <a:tr h="4519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11/2012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</a:tr>
              <a:tr h="4519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2012/2013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</a:tr>
              <a:tr h="4519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2013/2014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</a:tr>
              <a:tr h="4519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2014/2015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700" b="1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</a:tr>
              <a:tr h="552904"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2015/2016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626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579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Облік дітей, які проживають (зареєстровані)  на території обслуговування ХЗОШ № 164 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7" y="1268760"/>
          <a:ext cx="8424934" cy="5075514"/>
        </p:xfrm>
        <a:graphic>
          <a:graphicData uri="http://schemas.openxmlformats.org/drawingml/2006/table">
            <a:tbl>
              <a:tblPr/>
              <a:tblGrid>
                <a:gridCol w="2016223"/>
                <a:gridCol w="1152128"/>
                <a:gridCol w="1944216"/>
                <a:gridCol w="1440160"/>
                <a:gridCol w="936104"/>
                <a:gridCol w="936103"/>
              </a:tblGrid>
              <a:tr h="140939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Навчальний рік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 класів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Середня наповнюваність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 учнів на 05.09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1-х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класів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10-х класів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2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2010/2011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4/113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2/61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2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2011/2012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3/89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2/58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2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2012/2013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3/90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1/30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2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2013/2014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3/91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2/50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2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2014/2015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29,5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4/134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2/58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2015/2016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4/142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2/57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Мережа </a:t>
            </a:r>
            <a:r>
              <a:rPr lang="uk-UA" sz="3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ХЗОШ № 164 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uk-UA" sz="2800" b="1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Моніторинг охоплення навчанням випускників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uk-UA" sz="2800" b="1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9-х класів</a:t>
            </a:r>
            <a:endParaRPr kumimoji="0" lang="ru-RU" sz="2800" b="1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700807"/>
          <a:ext cx="8280919" cy="3888432"/>
        </p:xfrm>
        <a:graphic>
          <a:graphicData uri="http://schemas.openxmlformats.org/drawingml/2006/table">
            <a:tbl>
              <a:tblPr/>
              <a:tblGrid>
                <a:gridCol w="1322942"/>
                <a:gridCol w="1413361"/>
                <a:gridCol w="997001"/>
                <a:gridCol w="1082409"/>
                <a:gridCol w="1232958"/>
                <a:gridCol w="951065"/>
                <a:gridCol w="1281183"/>
              </a:tblGrid>
              <a:tr h="10761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Навчальний рік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 випускників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10-й клас школи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Інші заклади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ПТУ з середньою освітою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ВНЗ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I-II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рівнів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учнів, які навчаються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6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2012/2013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6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2013/2014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6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2014/2015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60"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2015/2016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lvl="0" indent="180975" fontAlgn="base">
              <a:spcAft>
                <a:spcPct val="0"/>
              </a:spcAft>
              <a:tabLst>
                <a:tab pos="2200275" algn="l"/>
              </a:tabLst>
            </a:pPr>
            <a:r>
              <a:rPr lang="uk-UA" sz="3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Моніторинг охоплення навчанням випускників 9-х класів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3"/>
          <a:ext cx="8229600" cy="47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1888</Words>
  <Application>Microsoft Office PowerPoint</Application>
  <PresentationFormat>Экран (4:3)</PresentationFormat>
  <Paragraphs>609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PowerPoint</vt:lpstr>
      <vt:lpstr>Презентация PowerPoint</vt:lpstr>
      <vt:lpstr>Мета звітування:</vt:lpstr>
      <vt:lpstr>Завдання звітування:</vt:lpstr>
      <vt:lpstr>Структура звіту</vt:lpstr>
      <vt:lpstr>Презентация PowerPoint</vt:lpstr>
      <vt:lpstr>Презентация PowerPoint</vt:lpstr>
      <vt:lpstr>Презентация PowerPoint</vt:lpstr>
      <vt:lpstr>Моніторинг охоплення навчанням випускників 9-х класів</vt:lpstr>
      <vt:lpstr>Методичні розробки вчителів: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Призери Всеукраїнських учнівських олімпіад з базових дисциплін</vt:lpstr>
      <vt:lpstr>Участь у Всеукраїнських олімпіадах</vt:lpstr>
      <vt:lpstr>Участь у Всеукраїнських олімпіадах</vt:lpstr>
      <vt:lpstr>Участь учнів школи у МАН</vt:lpstr>
      <vt:lpstr>Динаміка участі учнів у МАН</vt:lpstr>
      <vt:lpstr>Наша гордість</vt:lpstr>
      <vt:lpstr> Результати виховної роботи за 2015/2016 навчальний рік</vt:lpstr>
      <vt:lpstr>Результати виховної роботи за 2015/2016 навчальний рік</vt:lpstr>
      <vt:lpstr> Результати виховної роботи за 2015/2016 навчальний рік</vt:lpstr>
      <vt:lpstr>Результати виховної роботи за 2015/2016 навчальний рік</vt:lpstr>
      <vt:lpstr> Динаміка якісного складу педколективу</vt:lpstr>
      <vt:lpstr>Динаміка якісного складу педколективу</vt:lpstr>
      <vt:lpstr>Висновки медичного огляду дітей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2015-06-18T10:34:59Z</dcterms:created>
  <dcterms:modified xsi:type="dcterms:W3CDTF">2016-08-25T15:54:03Z</dcterms:modified>
</cp:coreProperties>
</file>