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9"/>
  </p:notesMasterIdLst>
  <p:handoutMasterIdLst>
    <p:handoutMasterId r:id="rId50"/>
  </p:handoutMasterIdLst>
  <p:sldIdLst>
    <p:sldId id="375" r:id="rId2"/>
    <p:sldId id="381" r:id="rId3"/>
    <p:sldId id="258" r:id="rId4"/>
    <p:sldId id="399" r:id="rId5"/>
    <p:sldId id="379" r:id="rId6"/>
    <p:sldId id="380" r:id="rId7"/>
    <p:sldId id="261" r:id="rId8"/>
    <p:sldId id="377" r:id="rId9"/>
    <p:sldId id="264" r:id="rId10"/>
    <p:sldId id="318" r:id="rId11"/>
    <p:sldId id="378" r:id="rId12"/>
    <p:sldId id="344" r:id="rId13"/>
    <p:sldId id="345" r:id="rId14"/>
    <p:sldId id="371" r:id="rId15"/>
    <p:sldId id="348" r:id="rId16"/>
    <p:sldId id="350" r:id="rId17"/>
    <p:sldId id="352" r:id="rId18"/>
    <p:sldId id="355" r:id="rId19"/>
    <p:sldId id="358" r:id="rId20"/>
    <p:sldId id="334" r:id="rId21"/>
    <p:sldId id="338" r:id="rId22"/>
    <p:sldId id="402" r:id="rId23"/>
    <p:sldId id="279" r:id="rId24"/>
    <p:sldId id="281" r:id="rId25"/>
    <p:sldId id="283" r:id="rId26"/>
    <p:sldId id="294" r:id="rId27"/>
    <p:sldId id="372" r:id="rId28"/>
    <p:sldId id="401" r:id="rId29"/>
    <p:sldId id="373" r:id="rId30"/>
    <p:sldId id="374" r:id="rId31"/>
    <p:sldId id="395" r:id="rId32"/>
    <p:sldId id="400" r:id="rId33"/>
    <p:sldId id="396" r:id="rId34"/>
    <p:sldId id="365" r:id="rId35"/>
    <p:sldId id="316" r:id="rId36"/>
    <p:sldId id="403" r:id="rId37"/>
    <p:sldId id="369" r:id="rId38"/>
    <p:sldId id="382" r:id="rId39"/>
    <p:sldId id="303" r:id="rId40"/>
    <p:sldId id="383" r:id="rId41"/>
    <p:sldId id="386" r:id="rId42"/>
    <p:sldId id="389" r:id="rId43"/>
    <p:sldId id="392" r:id="rId44"/>
    <p:sldId id="390" r:id="rId45"/>
    <p:sldId id="393" r:id="rId46"/>
    <p:sldId id="313" r:id="rId47"/>
    <p:sldId id="394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889" autoAdjust="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7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64;&#1045;&#1042;&#1063;&#1045;&#1053;&#1050;&#1054;\&#1057;&#1090;&#1072;&#1088;&#1080;&#1081;%20&#1082;&#1086;&#1084;&#1087;\&#1047;&#1042;&#1030;&#1058;&#1048;\&#1047;&#1074;&#1110;&#1090;&#1091;&#1074;&#1072;&#1085;&#1085;&#1103;\&#1051;&#1080;&#1089;&#1090;%20Microsoft%20Office%20Excel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категроії!$C$9</c:f>
              <c:strCache>
                <c:ptCount val="1"/>
                <c:pt idx="0">
                  <c:v>2017/2018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категроії!$E$8:$I$8</c:f>
              <c:strCache>
                <c:ptCount val="4"/>
                <c:pt idx="0">
                  <c:v>«Спеціаліст ІІ категорії»</c:v>
                </c:pt>
                <c:pt idx="1">
                  <c:v>«Спеціаліст І категорії»</c:v>
                </c:pt>
                <c:pt idx="2">
                  <c:v>«Спеціаліст вищої категорії»</c:v>
                </c:pt>
                <c:pt idx="3">
                  <c:v>Усього педпрацівників</c:v>
                </c:pt>
              </c:strCache>
            </c:strRef>
          </c:cat>
          <c:val>
            <c:numRef>
              <c:f>категроії!$E$9:$I$9</c:f>
              <c:numCache>
                <c:formatCode>General</c:formatCode>
                <c:ptCount val="5"/>
                <c:pt idx="0">
                  <c:v>14</c:v>
                </c:pt>
                <c:pt idx="1">
                  <c:v>17</c:v>
                </c:pt>
                <c:pt idx="2">
                  <c:v>24</c:v>
                </c:pt>
                <c:pt idx="3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C9-4F4F-A7A6-7EC0D808215C}"/>
            </c:ext>
          </c:extLst>
        </c:ser>
        <c:ser>
          <c:idx val="1"/>
          <c:order val="1"/>
          <c:tx>
            <c:strRef>
              <c:f>категроії!$C$10</c:f>
              <c:strCache>
                <c:ptCount val="1"/>
                <c:pt idx="0">
                  <c:v>2018/2019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категроії!$E$8:$I$8</c:f>
              <c:strCache>
                <c:ptCount val="4"/>
                <c:pt idx="0">
                  <c:v>«Спеціаліст ІІ категорії»</c:v>
                </c:pt>
                <c:pt idx="1">
                  <c:v>«Спеціаліст І категорії»</c:v>
                </c:pt>
                <c:pt idx="2">
                  <c:v>«Спеціаліст вищої категорії»</c:v>
                </c:pt>
                <c:pt idx="3">
                  <c:v>Усього педпрацівників</c:v>
                </c:pt>
              </c:strCache>
            </c:strRef>
          </c:cat>
          <c:val>
            <c:numRef>
              <c:f>категроії!$E$10:$I$10</c:f>
              <c:numCache>
                <c:formatCode>General</c:formatCode>
                <c:ptCount val="5"/>
                <c:pt idx="0">
                  <c:v>7</c:v>
                </c:pt>
                <c:pt idx="1">
                  <c:v>19</c:v>
                </c:pt>
                <c:pt idx="2">
                  <c:v>26</c:v>
                </c:pt>
                <c:pt idx="3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C9-4F4F-A7A6-7EC0D808215C}"/>
            </c:ext>
          </c:extLst>
        </c:ser>
        <c:ser>
          <c:idx val="2"/>
          <c:order val="2"/>
          <c:tx>
            <c:strRef>
              <c:f>категроії!$C$11</c:f>
              <c:strCache>
                <c:ptCount val="1"/>
                <c:pt idx="0">
                  <c:v>2019/2020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категроії!$E$8:$I$8</c:f>
              <c:strCache>
                <c:ptCount val="4"/>
                <c:pt idx="0">
                  <c:v>«Спеціаліст ІІ категорії»</c:v>
                </c:pt>
                <c:pt idx="1">
                  <c:v>«Спеціаліст І категорії»</c:v>
                </c:pt>
                <c:pt idx="2">
                  <c:v>«Спеціаліст вищої категорії»</c:v>
                </c:pt>
                <c:pt idx="3">
                  <c:v>Усього педпрацівників</c:v>
                </c:pt>
              </c:strCache>
            </c:strRef>
          </c:cat>
          <c:val>
            <c:numRef>
              <c:f>категроії!$E$11:$I$11</c:f>
              <c:numCache>
                <c:formatCode>General</c:formatCode>
                <c:ptCount val="5"/>
                <c:pt idx="0">
                  <c:v>9</c:v>
                </c:pt>
                <c:pt idx="1">
                  <c:v>18</c:v>
                </c:pt>
                <c:pt idx="2">
                  <c:v>21</c:v>
                </c:pt>
                <c:pt idx="3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C9-4F4F-A7A6-7EC0D8082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920704"/>
        <c:axId val="222922240"/>
      </c:barChart>
      <c:catAx>
        <c:axId val="222920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2922240"/>
        <c:crosses val="autoZero"/>
        <c:auto val="1"/>
        <c:lblAlgn val="ctr"/>
        <c:lblOffset val="100"/>
        <c:noMultiLvlLbl val="0"/>
      </c:catAx>
      <c:valAx>
        <c:axId val="222922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29207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EDF361-F886-407E-BBEE-92908411696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0AD55B-516B-4A53-9DB3-16A75DEE9D3B}">
      <dgm:prSet phldrT="[Текст]"/>
      <dgm:spPr/>
      <dgm:t>
        <a:bodyPr/>
        <a:lstStyle/>
        <a:p>
          <a:r>
            <a:rPr lang="uk-UA" dirty="0" smtClean="0"/>
            <a:t>Кількість тих, хто харчується</a:t>
          </a:r>
          <a:endParaRPr lang="ru-RU" dirty="0"/>
        </a:p>
      </dgm:t>
    </dgm:pt>
    <dgm:pt modelId="{4758C632-99C8-4261-BE9D-94F6DAA75FAC}" type="parTrans" cxnId="{77864613-C8FE-4EE4-B470-4D7F7A9F951C}">
      <dgm:prSet/>
      <dgm:spPr/>
      <dgm:t>
        <a:bodyPr/>
        <a:lstStyle/>
        <a:p>
          <a:endParaRPr lang="ru-RU"/>
        </a:p>
      </dgm:t>
    </dgm:pt>
    <dgm:pt modelId="{65BDAE1E-8CED-43D9-A0B6-A76418121746}" type="sibTrans" cxnId="{77864613-C8FE-4EE4-B470-4D7F7A9F951C}">
      <dgm:prSet/>
      <dgm:spPr/>
      <dgm:t>
        <a:bodyPr/>
        <a:lstStyle/>
        <a:p>
          <a:endParaRPr lang="ru-RU"/>
        </a:p>
      </dgm:t>
    </dgm:pt>
    <dgm:pt modelId="{22CBF925-AE74-42CA-92ED-5585F5290BF2}">
      <dgm:prSet phldrT="[Текст]"/>
      <dgm:spPr/>
      <dgm:t>
        <a:bodyPr/>
        <a:lstStyle/>
        <a:p>
          <a:pPr algn="ctr"/>
          <a:r>
            <a:rPr lang="uk-UA" dirty="0" smtClean="0"/>
            <a:t>1081 учень</a:t>
          </a:r>
          <a:endParaRPr lang="ru-RU" dirty="0"/>
        </a:p>
      </dgm:t>
    </dgm:pt>
    <dgm:pt modelId="{98800091-31E5-435C-B94D-7D2617B5FE7D}" type="parTrans" cxnId="{B7536969-94CE-42EB-B92F-4085C9B5F373}">
      <dgm:prSet/>
      <dgm:spPr/>
      <dgm:t>
        <a:bodyPr/>
        <a:lstStyle/>
        <a:p>
          <a:endParaRPr lang="ru-RU"/>
        </a:p>
      </dgm:t>
    </dgm:pt>
    <dgm:pt modelId="{3DB005C2-2CA3-4059-8AE2-93F80CAB609F}" type="sibTrans" cxnId="{B7536969-94CE-42EB-B92F-4085C9B5F373}">
      <dgm:prSet/>
      <dgm:spPr/>
      <dgm:t>
        <a:bodyPr/>
        <a:lstStyle/>
        <a:p>
          <a:endParaRPr lang="ru-RU"/>
        </a:p>
      </dgm:t>
    </dgm:pt>
    <dgm:pt modelId="{327BB99F-5BB4-4D8D-BFBD-3AEB428B3DF6}">
      <dgm:prSet phldrT="[Текст]"/>
      <dgm:spPr/>
      <dgm:t>
        <a:bodyPr/>
        <a:lstStyle/>
        <a:p>
          <a:r>
            <a:rPr lang="uk-UA" dirty="0" smtClean="0"/>
            <a:t>% охоплення харчуванням</a:t>
          </a:r>
          <a:endParaRPr lang="ru-RU" dirty="0"/>
        </a:p>
      </dgm:t>
    </dgm:pt>
    <dgm:pt modelId="{876E7D7B-0B59-40E7-B563-F6A8AA54AF81}" type="parTrans" cxnId="{9B4A6F13-B84B-4B11-8E56-686B095C8DC1}">
      <dgm:prSet/>
      <dgm:spPr/>
      <dgm:t>
        <a:bodyPr/>
        <a:lstStyle/>
        <a:p>
          <a:endParaRPr lang="ru-RU"/>
        </a:p>
      </dgm:t>
    </dgm:pt>
    <dgm:pt modelId="{45A783F0-B920-4F45-B5CE-CAAE46ECAEFF}" type="sibTrans" cxnId="{9B4A6F13-B84B-4B11-8E56-686B095C8DC1}">
      <dgm:prSet/>
      <dgm:spPr/>
      <dgm:t>
        <a:bodyPr/>
        <a:lstStyle/>
        <a:p>
          <a:endParaRPr lang="ru-RU"/>
        </a:p>
      </dgm:t>
    </dgm:pt>
    <dgm:pt modelId="{19FF948A-E440-4013-9407-E438BD005947}">
      <dgm:prSet phldrT="[Текст]"/>
      <dgm:spPr/>
      <dgm:t>
        <a:bodyPr/>
        <a:lstStyle/>
        <a:p>
          <a:pPr algn="ctr"/>
          <a:r>
            <a:rPr lang="uk-UA" dirty="0" smtClean="0"/>
            <a:t>105 учнів</a:t>
          </a:r>
          <a:endParaRPr lang="ru-RU" dirty="0"/>
        </a:p>
      </dgm:t>
    </dgm:pt>
    <dgm:pt modelId="{25C714AE-E0E3-4DE7-8B54-FEC1B3983BDC}" type="parTrans" cxnId="{F1996F21-7FD0-4214-960D-8BC2E07923C4}">
      <dgm:prSet/>
      <dgm:spPr/>
      <dgm:t>
        <a:bodyPr/>
        <a:lstStyle/>
        <a:p>
          <a:endParaRPr lang="ru-RU"/>
        </a:p>
      </dgm:t>
    </dgm:pt>
    <dgm:pt modelId="{2B497CA6-B0B6-4F23-9E04-1E7C831AAD6A}" type="sibTrans" cxnId="{F1996F21-7FD0-4214-960D-8BC2E07923C4}">
      <dgm:prSet/>
      <dgm:spPr/>
      <dgm:t>
        <a:bodyPr/>
        <a:lstStyle/>
        <a:p>
          <a:endParaRPr lang="ru-RU"/>
        </a:p>
      </dgm:t>
    </dgm:pt>
    <dgm:pt modelId="{10F1E989-E27C-41FA-95BE-2F673838B0D6}">
      <dgm:prSet phldrT="[Текст]"/>
      <dgm:spPr/>
      <dgm:t>
        <a:bodyPr/>
        <a:lstStyle/>
        <a:p>
          <a:r>
            <a:rPr lang="uk-UA" dirty="0" smtClean="0"/>
            <a:t>Харчування в ГПД</a:t>
          </a:r>
          <a:endParaRPr lang="ru-RU" dirty="0"/>
        </a:p>
      </dgm:t>
    </dgm:pt>
    <dgm:pt modelId="{56C191C5-C10C-4556-A7C3-CACCB7F4C42D}" type="parTrans" cxnId="{BD65C2D1-DDDD-494F-988F-91DAD74CFBF2}">
      <dgm:prSet/>
      <dgm:spPr/>
      <dgm:t>
        <a:bodyPr/>
        <a:lstStyle/>
        <a:p>
          <a:endParaRPr lang="ru-RU"/>
        </a:p>
      </dgm:t>
    </dgm:pt>
    <dgm:pt modelId="{79DC3E54-3CB3-4A8B-A529-025615CBDB39}" type="sibTrans" cxnId="{BD65C2D1-DDDD-494F-988F-91DAD74CFBF2}">
      <dgm:prSet/>
      <dgm:spPr/>
      <dgm:t>
        <a:bodyPr/>
        <a:lstStyle/>
        <a:p>
          <a:endParaRPr lang="ru-RU"/>
        </a:p>
      </dgm:t>
    </dgm:pt>
    <dgm:pt modelId="{3413217C-76C6-4DF5-9B67-222A990D959D}">
      <dgm:prSet phldrT="[Текст]"/>
      <dgm:spPr/>
      <dgm:t>
        <a:bodyPr/>
        <a:lstStyle/>
        <a:p>
          <a:r>
            <a:rPr lang="uk-UA" dirty="0" smtClean="0"/>
            <a:t>Кількість пільговиків </a:t>
          </a:r>
          <a:endParaRPr lang="ru-RU" dirty="0"/>
        </a:p>
      </dgm:t>
    </dgm:pt>
    <dgm:pt modelId="{990DA493-854F-4601-A85E-5C7D96B28C57}" type="parTrans" cxnId="{6C3D0F07-A88B-4EFB-95E9-00B6E4469570}">
      <dgm:prSet/>
      <dgm:spPr/>
      <dgm:t>
        <a:bodyPr/>
        <a:lstStyle/>
        <a:p>
          <a:endParaRPr lang="ru-RU"/>
        </a:p>
      </dgm:t>
    </dgm:pt>
    <dgm:pt modelId="{6E00897F-0FAA-4B39-BC7F-A22DB5C3B1F5}" type="sibTrans" cxnId="{6C3D0F07-A88B-4EFB-95E9-00B6E4469570}">
      <dgm:prSet/>
      <dgm:spPr/>
      <dgm:t>
        <a:bodyPr/>
        <a:lstStyle/>
        <a:p>
          <a:endParaRPr lang="ru-RU"/>
        </a:p>
      </dgm:t>
    </dgm:pt>
    <dgm:pt modelId="{7ECB341F-7654-42B7-9002-2C7D69B0F12F}">
      <dgm:prSet/>
      <dgm:spPr/>
      <dgm:t>
        <a:bodyPr/>
        <a:lstStyle/>
        <a:p>
          <a:pPr algn="ctr"/>
          <a:r>
            <a:rPr lang="uk-UA" dirty="0" smtClean="0"/>
            <a:t>91,2%</a:t>
          </a:r>
          <a:endParaRPr lang="ru-RU" dirty="0"/>
        </a:p>
      </dgm:t>
    </dgm:pt>
    <dgm:pt modelId="{CA17C8C8-7288-4D1F-BBAB-5DE30D149BFA}" type="parTrans" cxnId="{BE599F7D-C9F9-4FD8-9B84-B4F45E7D10B2}">
      <dgm:prSet/>
      <dgm:spPr/>
      <dgm:t>
        <a:bodyPr/>
        <a:lstStyle/>
        <a:p>
          <a:endParaRPr lang="ru-RU"/>
        </a:p>
      </dgm:t>
    </dgm:pt>
    <dgm:pt modelId="{26380CEF-3A48-4725-9697-29572B7B404E}" type="sibTrans" cxnId="{BE599F7D-C9F9-4FD8-9B84-B4F45E7D10B2}">
      <dgm:prSet/>
      <dgm:spPr/>
      <dgm:t>
        <a:bodyPr/>
        <a:lstStyle/>
        <a:p>
          <a:endParaRPr lang="ru-RU"/>
        </a:p>
      </dgm:t>
    </dgm:pt>
    <dgm:pt modelId="{A5797FB9-9A77-4B60-BF97-A02F014C34C8}">
      <dgm:prSet/>
      <dgm:spPr/>
      <dgm:t>
        <a:bodyPr/>
        <a:lstStyle/>
        <a:p>
          <a:pPr algn="ctr"/>
          <a:r>
            <a:rPr lang="uk-UA" dirty="0" smtClean="0"/>
            <a:t>27 учнів</a:t>
          </a:r>
          <a:endParaRPr lang="ru-RU" dirty="0"/>
        </a:p>
      </dgm:t>
    </dgm:pt>
    <dgm:pt modelId="{BF7C1A9F-2EAE-48C6-B3A6-2A1DACA17CE0}" type="parTrans" cxnId="{A0C34A5C-25C0-4C1A-9881-9D67B9210295}">
      <dgm:prSet/>
      <dgm:spPr/>
      <dgm:t>
        <a:bodyPr/>
        <a:lstStyle/>
        <a:p>
          <a:endParaRPr lang="ru-RU"/>
        </a:p>
      </dgm:t>
    </dgm:pt>
    <dgm:pt modelId="{2091CF6C-4B2D-4F77-95AD-CBDA23B03A97}" type="sibTrans" cxnId="{A0C34A5C-25C0-4C1A-9881-9D67B9210295}">
      <dgm:prSet/>
      <dgm:spPr/>
      <dgm:t>
        <a:bodyPr/>
        <a:lstStyle/>
        <a:p>
          <a:endParaRPr lang="ru-RU"/>
        </a:p>
      </dgm:t>
    </dgm:pt>
    <dgm:pt modelId="{5FFADF3D-6B0C-4447-A3D9-523E3298AA1E}" type="pres">
      <dgm:prSet presAssocID="{48EDF361-F886-407E-BBEE-92908411696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7A2428-368D-4E1C-BB06-E8E8F58AFEE4}" type="pres">
      <dgm:prSet presAssocID="{510AD55B-516B-4A53-9DB3-16A75DEE9D3B}" presName="composite" presStyleCnt="0"/>
      <dgm:spPr/>
    </dgm:pt>
    <dgm:pt modelId="{ED2CC6BA-8967-4B40-85E4-CAF9C01FA49D}" type="pres">
      <dgm:prSet presAssocID="{510AD55B-516B-4A53-9DB3-16A75DEE9D3B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E6DE6-53E0-491A-8430-A02A280942BA}" type="pres">
      <dgm:prSet presAssocID="{510AD55B-516B-4A53-9DB3-16A75DEE9D3B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C4F090-105B-4F05-9810-355F025ECEE1}" type="pres">
      <dgm:prSet presAssocID="{65BDAE1E-8CED-43D9-A0B6-A76418121746}" presName="space" presStyleCnt="0"/>
      <dgm:spPr/>
    </dgm:pt>
    <dgm:pt modelId="{9A374E38-3834-4FA9-9028-809FB61C47F2}" type="pres">
      <dgm:prSet presAssocID="{327BB99F-5BB4-4D8D-BFBD-3AEB428B3DF6}" presName="composite" presStyleCnt="0"/>
      <dgm:spPr/>
    </dgm:pt>
    <dgm:pt modelId="{AA3501D6-E1BE-4C34-A317-93AD1331D338}" type="pres">
      <dgm:prSet presAssocID="{327BB99F-5BB4-4D8D-BFBD-3AEB428B3DF6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1D278-F568-40E3-A6DF-E1D217627E59}" type="pres">
      <dgm:prSet presAssocID="{327BB99F-5BB4-4D8D-BFBD-3AEB428B3DF6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56A11B-39A5-4B60-AF44-EC372C7B99AA}" type="pres">
      <dgm:prSet presAssocID="{45A783F0-B920-4F45-B5CE-CAAE46ECAEFF}" presName="space" presStyleCnt="0"/>
      <dgm:spPr/>
    </dgm:pt>
    <dgm:pt modelId="{A8417EE0-9479-4FFC-9668-7510F73A04FD}" type="pres">
      <dgm:prSet presAssocID="{3413217C-76C6-4DF5-9B67-222A990D959D}" presName="composite" presStyleCnt="0"/>
      <dgm:spPr/>
    </dgm:pt>
    <dgm:pt modelId="{0FF3AE5B-91BE-4115-A5EC-154354939B5D}" type="pres">
      <dgm:prSet presAssocID="{3413217C-76C6-4DF5-9B67-222A990D959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9E919-149A-46EA-A33E-85FA29223781}" type="pres">
      <dgm:prSet presAssocID="{3413217C-76C6-4DF5-9B67-222A990D959D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BEF08-C8B0-4320-A0BF-0BD5719A5D8F}" type="pres">
      <dgm:prSet presAssocID="{6E00897F-0FAA-4B39-BC7F-A22DB5C3B1F5}" presName="space" presStyleCnt="0"/>
      <dgm:spPr/>
    </dgm:pt>
    <dgm:pt modelId="{53780BC8-B2E9-435C-A123-7B3BC2F05365}" type="pres">
      <dgm:prSet presAssocID="{10F1E989-E27C-41FA-95BE-2F673838B0D6}" presName="composite" presStyleCnt="0"/>
      <dgm:spPr/>
    </dgm:pt>
    <dgm:pt modelId="{F4CFA5E5-588F-4A09-990E-F18D232A4679}" type="pres">
      <dgm:prSet presAssocID="{10F1E989-E27C-41FA-95BE-2F673838B0D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FE61F-0A70-48A5-8547-5071A2D9D1C0}" type="pres">
      <dgm:prSet presAssocID="{10F1E989-E27C-41FA-95BE-2F673838B0D6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996F21-7FD0-4214-960D-8BC2E07923C4}" srcId="{10F1E989-E27C-41FA-95BE-2F673838B0D6}" destId="{19FF948A-E440-4013-9407-E438BD005947}" srcOrd="0" destOrd="0" parTransId="{25C714AE-E0E3-4DE7-8B54-FEC1B3983BDC}" sibTransId="{2B497CA6-B0B6-4F23-9E04-1E7C831AAD6A}"/>
    <dgm:cxn modelId="{6C3D0F07-A88B-4EFB-95E9-00B6E4469570}" srcId="{48EDF361-F886-407E-BBEE-92908411696F}" destId="{3413217C-76C6-4DF5-9B67-222A990D959D}" srcOrd="2" destOrd="0" parTransId="{990DA493-854F-4601-A85E-5C7D96B28C57}" sibTransId="{6E00897F-0FAA-4B39-BC7F-A22DB5C3B1F5}"/>
    <dgm:cxn modelId="{BD65C2D1-DDDD-494F-988F-91DAD74CFBF2}" srcId="{48EDF361-F886-407E-BBEE-92908411696F}" destId="{10F1E989-E27C-41FA-95BE-2F673838B0D6}" srcOrd="3" destOrd="0" parTransId="{56C191C5-C10C-4556-A7C3-CACCB7F4C42D}" sibTransId="{79DC3E54-3CB3-4A8B-A529-025615CBDB39}"/>
    <dgm:cxn modelId="{A0C34A5C-25C0-4C1A-9881-9D67B9210295}" srcId="{3413217C-76C6-4DF5-9B67-222A990D959D}" destId="{A5797FB9-9A77-4B60-BF97-A02F014C34C8}" srcOrd="0" destOrd="0" parTransId="{BF7C1A9F-2EAE-48C6-B3A6-2A1DACA17CE0}" sibTransId="{2091CF6C-4B2D-4F77-95AD-CBDA23B03A97}"/>
    <dgm:cxn modelId="{524E3A22-8571-4CC3-BCBE-68B9CE17690A}" type="presOf" srcId="{19FF948A-E440-4013-9407-E438BD005947}" destId="{956FE61F-0A70-48A5-8547-5071A2D9D1C0}" srcOrd="0" destOrd="0" presId="urn:microsoft.com/office/officeart/2005/8/layout/hList1"/>
    <dgm:cxn modelId="{B7536969-94CE-42EB-B92F-4085C9B5F373}" srcId="{510AD55B-516B-4A53-9DB3-16A75DEE9D3B}" destId="{22CBF925-AE74-42CA-92ED-5585F5290BF2}" srcOrd="0" destOrd="0" parTransId="{98800091-31E5-435C-B94D-7D2617B5FE7D}" sibTransId="{3DB005C2-2CA3-4059-8AE2-93F80CAB609F}"/>
    <dgm:cxn modelId="{DB42633F-8271-4588-8FA5-9FBA8DAC671C}" type="presOf" srcId="{10F1E989-E27C-41FA-95BE-2F673838B0D6}" destId="{F4CFA5E5-588F-4A09-990E-F18D232A4679}" srcOrd="0" destOrd="0" presId="urn:microsoft.com/office/officeart/2005/8/layout/hList1"/>
    <dgm:cxn modelId="{9B4A6F13-B84B-4B11-8E56-686B095C8DC1}" srcId="{48EDF361-F886-407E-BBEE-92908411696F}" destId="{327BB99F-5BB4-4D8D-BFBD-3AEB428B3DF6}" srcOrd="1" destOrd="0" parTransId="{876E7D7B-0B59-40E7-B563-F6A8AA54AF81}" sibTransId="{45A783F0-B920-4F45-B5CE-CAAE46ECAEFF}"/>
    <dgm:cxn modelId="{E539DCA8-D219-4153-ABA8-E30746289715}" type="presOf" srcId="{A5797FB9-9A77-4B60-BF97-A02F014C34C8}" destId="{3099E919-149A-46EA-A33E-85FA29223781}" srcOrd="0" destOrd="0" presId="urn:microsoft.com/office/officeart/2005/8/layout/hList1"/>
    <dgm:cxn modelId="{EBA1517F-3F30-4D1B-8A2A-244BB290D6C8}" type="presOf" srcId="{510AD55B-516B-4A53-9DB3-16A75DEE9D3B}" destId="{ED2CC6BA-8967-4B40-85E4-CAF9C01FA49D}" srcOrd="0" destOrd="0" presId="urn:microsoft.com/office/officeart/2005/8/layout/hList1"/>
    <dgm:cxn modelId="{BE599F7D-C9F9-4FD8-9B84-B4F45E7D10B2}" srcId="{327BB99F-5BB4-4D8D-BFBD-3AEB428B3DF6}" destId="{7ECB341F-7654-42B7-9002-2C7D69B0F12F}" srcOrd="0" destOrd="0" parTransId="{CA17C8C8-7288-4D1F-BBAB-5DE30D149BFA}" sibTransId="{26380CEF-3A48-4725-9697-29572B7B404E}"/>
    <dgm:cxn modelId="{561E8FE6-C04F-4D36-9651-B981AB637B62}" type="presOf" srcId="{7ECB341F-7654-42B7-9002-2C7D69B0F12F}" destId="{6AC1D278-F568-40E3-A6DF-E1D217627E59}" srcOrd="0" destOrd="0" presId="urn:microsoft.com/office/officeart/2005/8/layout/hList1"/>
    <dgm:cxn modelId="{77864613-C8FE-4EE4-B470-4D7F7A9F951C}" srcId="{48EDF361-F886-407E-BBEE-92908411696F}" destId="{510AD55B-516B-4A53-9DB3-16A75DEE9D3B}" srcOrd="0" destOrd="0" parTransId="{4758C632-99C8-4261-BE9D-94F6DAA75FAC}" sibTransId="{65BDAE1E-8CED-43D9-A0B6-A76418121746}"/>
    <dgm:cxn modelId="{64B5ECB9-E008-4F7A-9F23-895BE5F7C430}" type="presOf" srcId="{48EDF361-F886-407E-BBEE-92908411696F}" destId="{5FFADF3D-6B0C-4447-A3D9-523E3298AA1E}" srcOrd="0" destOrd="0" presId="urn:microsoft.com/office/officeart/2005/8/layout/hList1"/>
    <dgm:cxn modelId="{F6D7087B-F3D5-406B-A0ED-26576598A162}" type="presOf" srcId="{327BB99F-5BB4-4D8D-BFBD-3AEB428B3DF6}" destId="{AA3501D6-E1BE-4C34-A317-93AD1331D338}" srcOrd="0" destOrd="0" presId="urn:microsoft.com/office/officeart/2005/8/layout/hList1"/>
    <dgm:cxn modelId="{0026C1BC-6B9A-46A9-99FF-D89504150DA2}" type="presOf" srcId="{3413217C-76C6-4DF5-9B67-222A990D959D}" destId="{0FF3AE5B-91BE-4115-A5EC-154354939B5D}" srcOrd="0" destOrd="0" presId="urn:microsoft.com/office/officeart/2005/8/layout/hList1"/>
    <dgm:cxn modelId="{73976D3B-E5CC-41BB-BEC7-4F4CA9089A0C}" type="presOf" srcId="{22CBF925-AE74-42CA-92ED-5585F5290BF2}" destId="{028E6DE6-53E0-491A-8430-A02A280942BA}" srcOrd="0" destOrd="0" presId="urn:microsoft.com/office/officeart/2005/8/layout/hList1"/>
    <dgm:cxn modelId="{3899D47B-B6FF-4A8B-BBB9-7C1F673B2059}" type="presParOf" srcId="{5FFADF3D-6B0C-4447-A3D9-523E3298AA1E}" destId="{B37A2428-368D-4E1C-BB06-E8E8F58AFEE4}" srcOrd="0" destOrd="0" presId="urn:microsoft.com/office/officeart/2005/8/layout/hList1"/>
    <dgm:cxn modelId="{0B5E99F3-3AA5-4F84-897D-E16006A4E936}" type="presParOf" srcId="{B37A2428-368D-4E1C-BB06-E8E8F58AFEE4}" destId="{ED2CC6BA-8967-4B40-85E4-CAF9C01FA49D}" srcOrd="0" destOrd="0" presId="urn:microsoft.com/office/officeart/2005/8/layout/hList1"/>
    <dgm:cxn modelId="{FEBDE6AB-277D-4927-92C8-ECF6BB5D3EEE}" type="presParOf" srcId="{B37A2428-368D-4E1C-BB06-E8E8F58AFEE4}" destId="{028E6DE6-53E0-491A-8430-A02A280942BA}" srcOrd="1" destOrd="0" presId="urn:microsoft.com/office/officeart/2005/8/layout/hList1"/>
    <dgm:cxn modelId="{3FB4EB5E-350B-41A3-BF6E-9D8B36D87067}" type="presParOf" srcId="{5FFADF3D-6B0C-4447-A3D9-523E3298AA1E}" destId="{A8C4F090-105B-4F05-9810-355F025ECEE1}" srcOrd="1" destOrd="0" presId="urn:microsoft.com/office/officeart/2005/8/layout/hList1"/>
    <dgm:cxn modelId="{4B19CE47-9929-4EEF-BE02-BD9EB63DA01D}" type="presParOf" srcId="{5FFADF3D-6B0C-4447-A3D9-523E3298AA1E}" destId="{9A374E38-3834-4FA9-9028-809FB61C47F2}" srcOrd="2" destOrd="0" presId="urn:microsoft.com/office/officeart/2005/8/layout/hList1"/>
    <dgm:cxn modelId="{15E4D683-F787-42A0-A090-520292C8DE89}" type="presParOf" srcId="{9A374E38-3834-4FA9-9028-809FB61C47F2}" destId="{AA3501D6-E1BE-4C34-A317-93AD1331D338}" srcOrd="0" destOrd="0" presId="urn:microsoft.com/office/officeart/2005/8/layout/hList1"/>
    <dgm:cxn modelId="{E4742C12-A1E8-4C23-9B1C-CA7D9F6C4F35}" type="presParOf" srcId="{9A374E38-3834-4FA9-9028-809FB61C47F2}" destId="{6AC1D278-F568-40E3-A6DF-E1D217627E59}" srcOrd="1" destOrd="0" presId="urn:microsoft.com/office/officeart/2005/8/layout/hList1"/>
    <dgm:cxn modelId="{4155AA2A-8FE7-4728-A815-BDEE53FBE207}" type="presParOf" srcId="{5FFADF3D-6B0C-4447-A3D9-523E3298AA1E}" destId="{1D56A11B-39A5-4B60-AF44-EC372C7B99AA}" srcOrd="3" destOrd="0" presId="urn:microsoft.com/office/officeart/2005/8/layout/hList1"/>
    <dgm:cxn modelId="{A7E7B323-B5DE-4F6F-8634-AB39248EDCD5}" type="presParOf" srcId="{5FFADF3D-6B0C-4447-A3D9-523E3298AA1E}" destId="{A8417EE0-9479-4FFC-9668-7510F73A04FD}" srcOrd="4" destOrd="0" presId="urn:microsoft.com/office/officeart/2005/8/layout/hList1"/>
    <dgm:cxn modelId="{F862005D-B7D9-4E8F-A40F-B6FBF22E1B2B}" type="presParOf" srcId="{A8417EE0-9479-4FFC-9668-7510F73A04FD}" destId="{0FF3AE5B-91BE-4115-A5EC-154354939B5D}" srcOrd="0" destOrd="0" presId="urn:microsoft.com/office/officeart/2005/8/layout/hList1"/>
    <dgm:cxn modelId="{E38F15DF-E505-4B88-8A8F-C28F8197032E}" type="presParOf" srcId="{A8417EE0-9479-4FFC-9668-7510F73A04FD}" destId="{3099E919-149A-46EA-A33E-85FA29223781}" srcOrd="1" destOrd="0" presId="urn:microsoft.com/office/officeart/2005/8/layout/hList1"/>
    <dgm:cxn modelId="{438F61FF-3975-4DA7-B4C4-14B5A73A954A}" type="presParOf" srcId="{5FFADF3D-6B0C-4447-A3D9-523E3298AA1E}" destId="{3E2BEF08-C8B0-4320-A0BF-0BD5719A5D8F}" srcOrd="5" destOrd="0" presId="urn:microsoft.com/office/officeart/2005/8/layout/hList1"/>
    <dgm:cxn modelId="{D5568C87-C51E-42C0-A220-095A757BBEBA}" type="presParOf" srcId="{5FFADF3D-6B0C-4447-A3D9-523E3298AA1E}" destId="{53780BC8-B2E9-435C-A123-7B3BC2F05365}" srcOrd="6" destOrd="0" presId="urn:microsoft.com/office/officeart/2005/8/layout/hList1"/>
    <dgm:cxn modelId="{70200FD4-DF35-441F-9C5B-C4A4AB676664}" type="presParOf" srcId="{53780BC8-B2E9-435C-A123-7B3BC2F05365}" destId="{F4CFA5E5-588F-4A09-990E-F18D232A4679}" srcOrd="0" destOrd="0" presId="urn:microsoft.com/office/officeart/2005/8/layout/hList1"/>
    <dgm:cxn modelId="{CFD58AE8-12B0-4347-8BDD-2B23DFE5803F}" type="presParOf" srcId="{53780BC8-B2E9-435C-A123-7B3BC2F05365}" destId="{956FE61F-0A70-48A5-8547-5071A2D9D1C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7EF55B-5F40-4AE5-8B74-23B16931958B}" type="doc">
      <dgm:prSet loTypeId="urn:microsoft.com/office/officeart/2005/8/layout/target3" loCatId="relationship" qsTypeId="urn:microsoft.com/office/officeart/2005/8/quickstyle/3d3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9CC66FCC-D979-44FA-9952-E76A3914DA0C}" type="pres">
      <dgm:prSet presAssocID="{1D7EF55B-5F40-4AE5-8B74-23B16931958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58F020F-A3DD-4399-A879-07788FDB864B}" type="presOf" srcId="{1D7EF55B-5F40-4AE5-8B74-23B16931958B}" destId="{9CC66FCC-D979-44FA-9952-E76A3914DA0C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7EF55B-5F40-4AE5-8B74-23B16931958B}" type="doc">
      <dgm:prSet loTypeId="urn:microsoft.com/office/officeart/2005/8/layout/target3" loCatId="relationship" qsTypeId="urn:microsoft.com/office/officeart/2005/8/quickstyle/3d3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9CC66FCC-D979-44FA-9952-E76A3914DA0C}" type="pres">
      <dgm:prSet presAssocID="{1D7EF55B-5F40-4AE5-8B74-23B16931958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8936051-1265-49CC-AD7B-749029E3586E}" type="presOf" srcId="{1D7EF55B-5F40-4AE5-8B74-23B16931958B}" destId="{9CC66FCC-D979-44FA-9952-E76A3914DA0C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CC6BA-8967-4B40-85E4-CAF9C01FA49D}">
      <dsp:nvSpPr>
        <dsp:cNvPr id="0" name=""/>
        <dsp:cNvSpPr/>
      </dsp:nvSpPr>
      <dsp:spPr>
        <a:xfrm>
          <a:off x="2836" y="406345"/>
          <a:ext cx="1705458" cy="6156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Кількість тих, хто харчується</a:t>
          </a:r>
          <a:endParaRPr lang="ru-RU" sz="1800" kern="1200" dirty="0"/>
        </a:p>
      </dsp:txBody>
      <dsp:txXfrm>
        <a:off x="2836" y="406345"/>
        <a:ext cx="1705458" cy="615646"/>
      </dsp:txXfrm>
    </dsp:sp>
    <dsp:sp modelId="{028E6DE6-53E0-491A-8430-A02A280942BA}">
      <dsp:nvSpPr>
        <dsp:cNvPr id="0" name=""/>
        <dsp:cNvSpPr/>
      </dsp:nvSpPr>
      <dsp:spPr>
        <a:xfrm>
          <a:off x="2836" y="1021992"/>
          <a:ext cx="1705458" cy="790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1081 учень</a:t>
          </a:r>
          <a:endParaRPr lang="ru-RU" sz="1800" kern="1200" dirty="0"/>
        </a:p>
      </dsp:txBody>
      <dsp:txXfrm>
        <a:off x="2836" y="1021992"/>
        <a:ext cx="1705458" cy="790560"/>
      </dsp:txXfrm>
    </dsp:sp>
    <dsp:sp modelId="{AA3501D6-E1BE-4C34-A317-93AD1331D338}">
      <dsp:nvSpPr>
        <dsp:cNvPr id="0" name=""/>
        <dsp:cNvSpPr/>
      </dsp:nvSpPr>
      <dsp:spPr>
        <a:xfrm>
          <a:off x="1947059" y="406345"/>
          <a:ext cx="1705458" cy="6156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% охоплення харчуванням</a:t>
          </a:r>
          <a:endParaRPr lang="ru-RU" sz="1800" kern="1200" dirty="0"/>
        </a:p>
      </dsp:txBody>
      <dsp:txXfrm>
        <a:off x="1947059" y="406345"/>
        <a:ext cx="1705458" cy="615646"/>
      </dsp:txXfrm>
    </dsp:sp>
    <dsp:sp modelId="{6AC1D278-F568-40E3-A6DF-E1D217627E59}">
      <dsp:nvSpPr>
        <dsp:cNvPr id="0" name=""/>
        <dsp:cNvSpPr/>
      </dsp:nvSpPr>
      <dsp:spPr>
        <a:xfrm>
          <a:off x="1947059" y="1021992"/>
          <a:ext cx="1705458" cy="790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91,2%</a:t>
          </a:r>
          <a:endParaRPr lang="ru-RU" sz="1800" kern="1200" dirty="0"/>
        </a:p>
      </dsp:txBody>
      <dsp:txXfrm>
        <a:off x="1947059" y="1021992"/>
        <a:ext cx="1705458" cy="790560"/>
      </dsp:txXfrm>
    </dsp:sp>
    <dsp:sp modelId="{0FF3AE5B-91BE-4115-A5EC-154354939B5D}">
      <dsp:nvSpPr>
        <dsp:cNvPr id="0" name=""/>
        <dsp:cNvSpPr/>
      </dsp:nvSpPr>
      <dsp:spPr>
        <a:xfrm>
          <a:off x="3891282" y="406345"/>
          <a:ext cx="1705458" cy="6156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Кількість пільговиків </a:t>
          </a:r>
          <a:endParaRPr lang="ru-RU" sz="1800" kern="1200" dirty="0"/>
        </a:p>
      </dsp:txBody>
      <dsp:txXfrm>
        <a:off x="3891282" y="406345"/>
        <a:ext cx="1705458" cy="615646"/>
      </dsp:txXfrm>
    </dsp:sp>
    <dsp:sp modelId="{3099E919-149A-46EA-A33E-85FA29223781}">
      <dsp:nvSpPr>
        <dsp:cNvPr id="0" name=""/>
        <dsp:cNvSpPr/>
      </dsp:nvSpPr>
      <dsp:spPr>
        <a:xfrm>
          <a:off x="3891282" y="1021992"/>
          <a:ext cx="1705458" cy="790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27 учнів</a:t>
          </a:r>
          <a:endParaRPr lang="ru-RU" sz="1800" kern="1200" dirty="0"/>
        </a:p>
      </dsp:txBody>
      <dsp:txXfrm>
        <a:off x="3891282" y="1021992"/>
        <a:ext cx="1705458" cy="790560"/>
      </dsp:txXfrm>
    </dsp:sp>
    <dsp:sp modelId="{F4CFA5E5-588F-4A09-990E-F18D232A4679}">
      <dsp:nvSpPr>
        <dsp:cNvPr id="0" name=""/>
        <dsp:cNvSpPr/>
      </dsp:nvSpPr>
      <dsp:spPr>
        <a:xfrm>
          <a:off x="5835505" y="406345"/>
          <a:ext cx="1705458" cy="6156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Харчування в ГПД</a:t>
          </a:r>
          <a:endParaRPr lang="ru-RU" sz="1800" kern="1200" dirty="0"/>
        </a:p>
      </dsp:txBody>
      <dsp:txXfrm>
        <a:off x="5835505" y="406345"/>
        <a:ext cx="1705458" cy="615646"/>
      </dsp:txXfrm>
    </dsp:sp>
    <dsp:sp modelId="{956FE61F-0A70-48A5-8547-5071A2D9D1C0}">
      <dsp:nvSpPr>
        <dsp:cNvPr id="0" name=""/>
        <dsp:cNvSpPr/>
      </dsp:nvSpPr>
      <dsp:spPr>
        <a:xfrm>
          <a:off x="5835505" y="1021992"/>
          <a:ext cx="1705458" cy="7905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105 учнів</a:t>
          </a:r>
          <a:endParaRPr lang="ru-RU" sz="1800" kern="1200" dirty="0"/>
        </a:p>
      </dsp:txBody>
      <dsp:txXfrm>
        <a:off x="5835505" y="1021992"/>
        <a:ext cx="1705458" cy="790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3E28CA8-D77B-47E7-9155-3D206E66B448}" type="datetimeFigureOut">
              <a:rPr lang="en-US"/>
              <a:pPr>
                <a:defRPr/>
              </a:pPr>
              <a:t>6/19/2020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893C2FE-05E6-4F2C-B545-F0F4F95E065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BEAB75D-6817-4A32-8D2F-F87398422644}" type="datetimeFigureOut">
              <a:rPr lang="ru-RU"/>
              <a:pPr>
                <a:defRPr/>
              </a:pPr>
              <a:t>19.06.2020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8292939-EAD1-4ADD-8513-570FD71A607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CB75A3-C348-4FD3-8869-1D899E5C932F}" type="slidenum">
              <a:rPr lang="en-US" altLang="en-US">
                <a:latin typeface="Calibri" panose="020F0502020204030204" pitchFamily="34" charset="0"/>
              </a:rPr>
              <a:pPr eaLnBrk="1" hangingPunct="1"/>
              <a:t>39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A6BC81-A32A-4669-93FE-6B23E9B0F121}" type="slidenum">
              <a:rPr lang="en-US" altLang="en-US">
                <a:latin typeface="Calibri" panose="020F0502020204030204" pitchFamily="34" charset="0"/>
              </a:rPr>
              <a:pPr eaLnBrk="1" hangingPunct="1"/>
              <a:t>40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9B2FBF9-35C5-4D02-8409-11E3E6FE596E}" type="slidenum">
              <a:rPr lang="en-US" altLang="en-US">
                <a:latin typeface="Calibri" panose="020F0502020204030204" pitchFamily="34" charset="0"/>
              </a:rPr>
              <a:pPr eaLnBrk="1" hangingPunct="1"/>
              <a:t>41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19324C4-20F1-41F8-B0BE-2F5209A03E65}" type="slidenum">
              <a:rPr lang="en-US" altLang="en-US">
                <a:latin typeface="Calibri" panose="020F0502020204030204" pitchFamily="34" charset="0"/>
                <a:cs typeface="Arial" panose="020B0604020202020204" pitchFamily="34" charset="0"/>
              </a:rPr>
              <a:pPr eaLnBrk="1" hangingPunct="1"/>
              <a:t>42</a:t>
            </a:fld>
            <a:endParaRPr lang="en-US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386DE-0549-4D02-A2B5-D6A416B9890E}" type="datetimeFigureOut">
              <a:rPr lang="en-US"/>
              <a:pPr>
                <a:defRPr/>
              </a:pPr>
              <a:t>6/19/2020</a:t>
            </a:fld>
            <a:endParaRPr lang="en-US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8F3F917D-7CC9-4692-AB91-4639997EFD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051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BC30F-A92E-483A-ACD7-DEA13F86CBD7}" type="datetimeFigureOut">
              <a:rPr lang="en-US"/>
              <a:pPr>
                <a:defRPr/>
              </a:pPr>
              <a:t>6/19/2020</a:t>
            </a:fld>
            <a:endParaRPr lang="en-US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6940B-736E-46B0-B029-075F13F240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44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FDD35-CD8C-4B3D-9ECE-3CA1DBA77F30}" type="datetimeFigureOut">
              <a:rPr lang="en-US"/>
              <a:pPr>
                <a:defRPr/>
              </a:pPr>
              <a:t>6/19/2020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B594C-2E1A-4850-9C78-D30E6FF7A2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18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DD981-2C2A-42DD-A21E-2B7D0BDFFEA5}" type="datetimeFigureOut">
              <a:rPr lang="en-US"/>
              <a:pPr>
                <a:defRPr/>
              </a:pPr>
              <a:t>6/19/2020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DA13F398-8881-4511-8FD3-93273B032D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51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0A84B-DC03-4913-988E-0E0F950308B4}" type="datetimeFigureOut">
              <a:rPr lang="en-US"/>
              <a:pPr>
                <a:defRPr/>
              </a:pPr>
              <a:t>6/19/2020</a:t>
            </a:fld>
            <a:endParaRPr lang="en-US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3F855-2EFC-47FB-861F-DFAC94BCD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658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9C7BF-9DD9-4FAB-8A10-6304344DB672}" type="datetimeFigureOut">
              <a:rPr lang="en-US"/>
              <a:pPr>
                <a:defRPr/>
              </a:pPr>
              <a:t>6/19/2020</a:t>
            </a:fld>
            <a:endParaRPr lang="en-US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62AFB0-05D0-4147-AD08-620F852F87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845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4F945-3556-42A7-84B2-9CDEC8D13124}" type="datetimeFigureOut">
              <a:rPr lang="en-US"/>
              <a:pPr>
                <a:defRPr/>
              </a:pPr>
              <a:t>6/19/2020</a:t>
            </a:fld>
            <a:endParaRPr lang="en-US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fld id="{2722EA81-6CC0-47E7-A161-2DF953D4E8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22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278A0-47E5-4C98-8C6D-6C9E5B4D49BB}" type="datetimeFigureOut">
              <a:rPr lang="en-US"/>
              <a:pPr>
                <a:defRPr/>
              </a:pPr>
              <a:t>6/19/2020</a:t>
            </a:fld>
            <a:endParaRPr lang="en-US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1DAA3-D63C-42FC-8FE3-C63FE5079D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09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6692B-773D-4821-B841-F2133F48C29C}" type="datetimeFigureOut">
              <a:rPr lang="en-US"/>
              <a:pPr>
                <a:defRPr/>
              </a:pPr>
              <a:t>6/19/2020</a:t>
            </a:fld>
            <a:endParaRPr lang="en-US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A0826-C032-4F27-BAAA-A628091AC0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07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ED643-F22D-403F-B04E-5B71F27786AA}" type="datetimeFigureOut">
              <a:rPr lang="en-US"/>
              <a:pPr>
                <a:defRPr/>
              </a:pPr>
              <a:t>6/19/2020</a:t>
            </a:fld>
            <a:endParaRPr lang="en-US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5B4E6-09CA-4312-B2B9-4C647FB07E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557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A3C1-8FB8-46A6-AC54-41C8E2E6E8E7}" type="datetimeFigureOut">
              <a:rPr lang="en-US"/>
              <a:pPr>
                <a:defRPr/>
              </a:pPr>
              <a:t>6/19/2020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00BE1-E806-4C62-9B44-BC410FB233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5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819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08560D1-BC4E-4068-AD21-B3ACB40C5526}" type="datetimeFigureOut">
              <a:rPr lang="en-US"/>
              <a:pPr>
                <a:defRPr/>
              </a:pPr>
              <a:t>6/19/2020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2F1D9DF9-AEEF-4008-9BD1-38C35BE85FF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37" r:id="rId4"/>
    <p:sldLayoutId id="2147483943" r:id="rId5"/>
    <p:sldLayoutId id="2147483938" r:id="rId6"/>
    <p:sldLayoutId id="2147483944" r:id="rId7"/>
    <p:sldLayoutId id="2147483945" r:id="rId8"/>
    <p:sldLayoutId id="2147483946" r:id="rId9"/>
    <p:sldLayoutId id="2147483939" r:id="rId10"/>
    <p:sldLayoutId id="214748394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6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6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6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diagramData" Target="../diagrams/data3.xml"/><Relationship Id="rId18" Type="http://schemas.openxmlformats.org/officeDocument/2006/relationships/image" Target="../media/image118.jpe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12" Type="http://schemas.openxmlformats.org/officeDocument/2006/relationships/image" Target="../media/image117.jpeg"/><Relationship Id="rId17" Type="http://schemas.microsoft.com/office/2007/relationships/diagramDrawing" Target="../diagrams/drawing3.xml"/><Relationship Id="rId2" Type="http://schemas.openxmlformats.org/officeDocument/2006/relationships/image" Target="../media/image107.jpeg"/><Relationship Id="rId16" Type="http://schemas.openxmlformats.org/officeDocument/2006/relationships/diagramColors" Target="../diagrams/colors3.xml"/><Relationship Id="rId20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5" Type="http://schemas.openxmlformats.org/officeDocument/2006/relationships/diagramQuickStyle" Target="../diagrams/quickStyle3.xml"/><Relationship Id="rId10" Type="http://schemas.openxmlformats.org/officeDocument/2006/relationships/image" Target="../media/image115.jpeg"/><Relationship Id="rId19" Type="http://schemas.openxmlformats.org/officeDocument/2006/relationships/image" Target="../media/image119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Relationship Id="rId14" Type="http://schemas.openxmlformats.org/officeDocument/2006/relationships/diagramLayout" Target="../diagrams/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6" descr="fon-dlya-prezentacii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9600" y="1788855"/>
            <a:ext cx="73914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підсумки роботи Харківської загальноосвітньої школи І-ІІІ ступенів № 164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2019/2020 навчальний рік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extLst/>
        </p:spPr>
        <p:txBody>
          <a:bodyPr rtlCol="0">
            <a:normAutofit fontScale="90000"/>
          </a:bodyPr>
          <a:lstStyle/>
          <a:p>
            <a:pPr indent="180975" algn="ctr" eaLnBrk="1" fontAlgn="auto" hangingPunct="1">
              <a:spcAft>
                <a:spcPts val="0"/>
              </a:spcAft>
              <a:tabLst>
                <a:tab pos="2200275" algn="l"/>
              </a:tabLst>
              <a:defRPr/>
            </a:pPr>
            <a:r>
              <a:rPr lang="uk-UA" sz="31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Моніторинг охоплення </a:t>
            </a:r>
            <a:br>
              <a:rPr lang="uk-UA" sz="31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31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навчанням випускників 9-х класів</a:t>
            </a:r>
            <a:r>
              <a:rPr lang="uk-UA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uk-UA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0086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1026" name="Содержимое 3"/>
          <p:cNvGraphicFramePr>
            <a:graphicFrameLocks noGrp="1"/>
          </p:cNvGraphicFramePr>
          <p:nvPr>
            <p:ph idx="1"/>
          </p:nvPr>
        </p:nvGraphicFramePr>
        <p:xfrm>
          <a:off x="863600" y="1143000"/>
          <a:ext cx="7670800" cy="324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r:id="rId3" imgW="7669433" imgH="3249450" progId="Excel.Chart.8">
                  <p:embed/>
                </p:oleObj>
              </mc:Choice>
              <mc:Fallback>
                <p:oleObj r:id="rId3" imgW="7669433" imgH="3249450" progId="Excel.Chart.8">
                  <p:embed/>
                  <p:pic>
                    <p:nvPicPr>
                      <p:cNvPr id="0" name="Содержимое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600" y="1143000"/>
                        <a:ext cx="7670800" cy="324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946440"/>
              </p:ext>
            </p:extLst>
          </p:nvPr>
        </p:nvGraphicFramePr>
        <p:xfrm>
          <a:off x="762000" y="4427538"/>
          <a:ext cx="7772402" cy="2201861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8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7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2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58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79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Навчальний рік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 випускників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10-й клас школи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Інші заклади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ПТУ з середньою освітою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ВНЗ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I-II</a:t>
                      </a: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рівнів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учнів, які навчаються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975">
                <a:tc>
                  <a:txBody>
                    <a:bodyPr/>
                    <a:lstStyle/>
                    <a:p>
                      <a:pPr marL="0" marR="0" lvl="0" indent="1793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2017/2018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-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975">
                <a:tc>
                  <a:txBody>
                    <a:bodyPr/>
                    <a:lstStyle/>
                    <a:p>
                      <a:pPr marL="0" marR="0" lvl="0" indent="1793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2018/2019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975">
                <a:tc>
                  <a:txBody>
                    <a:bodyPr/>
                    <a:lstStyle/>
                    <a:p>
                      <a:pPr marL="0" marR="0" lvl="0" indent="1793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2019/2020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6" descr="fon-dlya-prezentacii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9600" y="1630501"/>
            <a:ext cx="73914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cs typeface="Arial" pitchFamily="34" charset="0"/>
              </a:rPr>
              <a:t/>
            </a:r>
            <a:br>
              <a:rPr lang="ru-RU" sz="40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cs typeface="Arial" pitchFamily="34" charset="0"/>
              </a:rPr>
            </a:br>
            <a:endParaRPr lang="uk-UA" sz="4000" b="1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000" y="990600"/>
            <a:ext cx="76962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провадження </a:t>
            </a:r>
            <a:r>
              <a:rPr lang="uk-UA" sz="4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інноваційних педагогічних технологій в освітній </a:t>
            </a:r>
            <a:r>
              <a:rPr lang="uk-UA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</a:t>
            </a:r>
            <a:endParaRPr lang="ru-RU" sz="4000" b="1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ерез </a:t>
            </a:r>
            <a:r>
              <a:rPr lang="ru-RU" sz="4000" b="1" dirty="0" err="1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реалізацію</a:t>
            </a:r>
            <a:r>
              <a:rPr lang="ru-RU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варіативної</a:t>
            </a:r>
            <a:r>
              <a:rPr lang="ru-RU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складової</a:t>
            </a:r>
            <a:r>
              <a:rPr lang="ru-RU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планів</a:t>
            </a:r>
            <a:endParaRPr lang="ru-RU" sz="4000" b="1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4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Моніторинг кадрового складу школи за показником «Кваліфікаційна категорія»</a:t>
            </a:r>
            <a:endParaRPr lang="ru-RU" altLang="ru-RU" sz="2400" b="1" dirty="0" smtClean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651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graphicFrame>
        <p:nvGraphicFramePr>
          <p:cNvPr id="6" name="Содержимое 6"/>
          <p:cNvGraphicFramePr>
            <a:graphicFrameLocks/>
          </p:cNvGraphicFramePr>
          <p:nvPr/>
        </p:nvGraphicFramePr>
        <p:xfrm>
          <a:off x="533400" y="1828800"/>
          <a:ext cx="7848600" cy="4449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24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Участь педагогів закладу в Міжнародних та Всеукраїнських конференціях</a:t>
            </a:r>
            <a:endParaRPr lang="ru-RU" altLang="ru-RU" sz="2400" b="1" dirty="0" smtClean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472440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Міжнародна конференція «</a:t>
            </a:r>
            <a:r>
              <a:rPr lang="uk-UA" sz="6400" b="1" dirty="0" err="1" smtClean="0">
                <a:latin typeface="Times New Roman" pitchFamily="18" charset="0"/>
                <a:cs typeface="Times New Roman" pitchFamily="18" charset="0"/>
              </a:rPr>
              <a:t>English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400" b="1" dirty="0" err="1" smtClean="0">
                <a:latin typeface="Times New Roman" pitchFamily="18" charset="0"/>
                <a:cs typeface="Times New Roman" pitchFamily="18" charset="0"/>
              </a:rPr>
              <a:t>Language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Teaching O</a:t>
            </a:r>
            <a:r>
              <a:rPr lang="uk-UA" sz="6400" b="1" dirty="0" err="1" smtClean="0">
                <a:latin typeface="Times New Roman" pitchFamily="18" charset="0"/>
                <a:cs typeface="Times New Roman" pitchFamily="18" charset="0"/>
              </a:rPr>
              <a:t>nline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6400" b="1" dirty="0" err="1" smtClean="0">
                <a:latin typeface="Times New Roman" pitchFamily="18" charset="0"/>
                <a:cs typeface="Times New Roman" pitchFamily="18" charset="0"/>
              </a:rPr>
              <a:t>onference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 2020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Міжнародна конференція «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Online Spring Conference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Міжнародна конференція «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Macmillan Online Spring School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Міжнародна конференція «</a:t>
            </a:r>
            <a:r>
              <a:rPr lang="uk-UA" sz="6400" b="1" dirty="0" err="1" smtClean="0">
                <a:latin typeface="Times New Roman" pitchFamily="18" charset="0"/>
                <a:cs typeface="Times New Roman" pitchFamily="18" charset="0"/>
              </a:rPr>
              <a:t>English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400" b="1" dirty="0" err="1" smtClean="0">
                <a:latin typeface="Times New Roman" pitchFamily="18" charset="0"/>
                <a:cs typeface="Times New Roman" pitchFamily="18" charset="0"/>
              </a:rPr>
              <a:t>Language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400" b="1" dirty="0" err="1" smtClean="0">
                <a:latin typeface="Times New Roman" pitchFamily="18" charset="0"/>
                <a:cs typeface="Times New Roman" pitchFamily="18" charset="0"/>
              </a:rPr>
              <a:t>Teaching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400" b="1" dirty="0" err="1" smtClean="0">
                <a:latin typeface="Times New Roman" pitchFamily="18" charset="0"/>
                <a:cs typeface="Times New Roman" pitchFamily="18" charset="0"/>
              </a:rPr>
              <a:t>Online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400" b="1" dirty="0" err="1" smtClean="0">
                <a:latin typeface="Times New Roman" pitchFamily="18" charset="0"/>
                <a:cs typeface="Times New Roman" pitchFamily="18" charset="0"/>
              </a:rPr>
              <a:t>Conference</a:t>
            </a:r>
            <a:r>
              <a:rPr lang="uk-UA" sz="6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6400" b="1" dirty="0" smtClean="0">
                <a:latin typeface="Times New Roman" pitchFamily="18" charset="0"/>
                <a:cs typeface="Times New Roman" pitchFamily="18" charset="0"/>
              </a:rPr>
              <a:t>Всеукраїнська конференція «Мотивація в освіті: інструменти, прийоми та принципи»</a:t>
            </a:r>
            <a:endParaRPr lang="ru-RU" alt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6400" b="1" dirty="0" smtClean="0">
                <a:latin typeface="Times New Roman" pitchFamily="18" charset="0"/>
                <a:cs typeface="Times New Roman" pitchFamily="18" charset="0"/>
              </a:rPr>
              <a:t>Всеукраїнська конференція «Англійська для школярів: прийоми та корисні поради»</a:t>
            </a:r>
            <a:endParaRPr lang="ru-RU" alt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6400" b="1" dirty="0" smtClean="0">
                <a:latin typeface="Times New Roman" pitchFamily="18" charset="0"/>
                <a:cs typeface="Times New Roman" pitchFamily="18" charset="0"/>
              </a:rPr>
              <a:t>Всеукраїнська конференція «Англійська для школярів: прийоми та корисні поради»</a:t>
            </a:r>
            <a:endParaRPr lang="ru-RU" alt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6400" b="1" dirty="0" smtClean="0">
                <a:latin typeface="Times New Roman" pitchFamily="18" charset="0"/>
                <a:cs typeface="Times New Roman" pitchFamily="18" charset="0"/>
              </a:rPr>
              <a:t>Всеукраїнська конференція «Мотивація в освіті: інструменти, прийоми та принципи»</a:t>
            </a:r>
            <a:endParaRPr lang="ru-RU" alt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6400" b="1" dirty="0" smtClean="0">
                <a:latin typeface="Times New Roman" pitchFamily="18" charset="0"/>
                <a:cs typeface="Times New Roman" pitchFamily="18" charset="0"/>
              </a:rPr>
              <a:t>«Ефективна взаємодія в освіті: інструменти та прийоми»</a:t>
            </a:r>
            <a:endParaRPr lang="ru-RU" alt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6400" b="1" dirty="0" smtClean="0">
                <a:latin typeface="Times New Roman" pitchFamily="18" charset="0"/>
                <a:cs typeface="Times New Roman" pitchFamily="18" charset="0"/>
              </a:rPr>
              <a:t>«Ключові тенденції шкільної освіти 2019/2020»</a:t>
            </a:r>
            <a:endParaRPr lang="ru-RU" alt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ru-RU" altLang="ru-RU" sz="6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6400" b="1" dirty="0" err="1" smtClean="0">
                <a:latin typeface="Times New Roman" pitchFamily="18" charset="0"/>
                <a:cs typeface="Times New Roman" pitchFamily="18" charset="0"/>
              </a:rPr>
              <a:t>Мотивація</a:t>
            </a:r>
            <a:r>
              <a:rPr lang="ru-RU" altLang="ru-RU" sz="64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6400" b="1" dirty="0" err="1" smtClean="0">
                <a:latin typeface="Times New Roman" pitchFamily="18" charset="0"/>
                <a:cs typeface="Times New Roman" pitchFamily="18" charset="0"/>
              </a:rPr>
              <a:t>освіті</a:t>
            </a:r>
            <a:r>
              <a:rPr lang="ru-RU" altLang="ru-RU" sz="6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6400" b="1" dirty="0" err="1" smtClean="0">
                <a:latin typeface="Times New Roman" pitchFamily="18" charset="0"/>
                <a:cs typeface="Times New Roman" pitchFamily="18" charset="0"/>
              </a:rPr>
              <a:t>інструменти</a:t>
            </a:r>
            <a:r>
              <a:rPr lang="ru-RU" altLang="ru-RU" sz="6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6400" b="1" dirty="0" err="1" smtClean="0">
                <a:latin typeface="Times New Roman" pitchFamily="18" charset="0"/>
                <a:cs typeface="Times New Roman" pitchFamily="18" charset="0"/>
              </a:rPr>
              <a:t>прийоми</a:t>
            </a:r>
            <a:r>
              <a:rPr lang="ru-RU" altLang="ru-RU" sz="6400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altLang="ru-RU" sz="6400" b="1" dirty="0" err="1" smtClean="0">
                <a:latin typeface="Times New Roman" pitchFamily="18" charset="0"/>
                <a:cs typeface="Times New Roman" pitchFamily="18" charset="0"/>
              </a:rPr>
              <a:t>принципи</a:t>
            </a:r>
            <a:r>
              <a:rPr lang="ru-RU" altLang="ru-RU" sz="6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ru-RU" altLang="ru-RU" sz="64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altLang="ru-RU" sz="6400" b="1" dirty="0" err="1" smtClean="0">
                <a:latin typeface="Times New Roman" pitchFamily="18" charset="0"/>
                <a:cs typeface="Times New Roman" pitchFamily="18" charset="0"/>
              </a:rPr>
              <a:t>Безпека</a:t>
            </a:r>
            <a:r>
              <a:rPr lang="ru-RU" altLang="ru-RU" sz="64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sz="6400" b="1" dirty="0" err="1" smtClean="0">
                <a:latin typeface="Times New Roman" pitchFamily="18" charset="0"/>
                <a:cs typeface="Times New Roman" pitchFamily="18" charset="0"/>
              </a:rPr>
              <a:t>Інтернеті</a:t>
            </a:r>
            <a:r>
              <a:rPr lang="ru-RU" altLang="ru-RU" sz="6400" b="1" dirty="0" smtClean="0">
                <a:latin typeface="Times New Roman" pitchFamily="18" charset="0"/>
                <a:cs typeface="Times New Roman" pitchFamily="18" charset="0"/>
              </a:rPr>
              <a:t>» за </a:t>
            </a:r>
            <a:r>
              <a:rPr lang="ru-RU" altLang="ru-RU" sz="6400" b="1" dirty="0" err="1" smtClean="0">
                <a:latin typeface="Times New Roman" pitchFamily="18" charset="0"/>
                <a:cs typeface="Times New Roman" pitchFamily="18" charset="0"/>
              </a:rPr>
              <a:t>напрямами</a:t>
            </a:r>
            <a:r>
              <a:rPr lang="ru-RU" altLang="ru-RU" sz="64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altLang="ru-RU" sz="6400" b="1" dirty="0" err="1" smtClean="0">
                <a:latin typeface="Times New Roman" pitchFamily="18" charset="0"/>
                <a:cs typeface="Times New Roman" pitchFamily="18" charset="0"/>
              </a:rPr>
              <a:t>Медіаграмотність</a:t>
            </a:r>
            <a:r>
              <a:rPr lang="ru-RU" altLang="ru-RU" sz="6400" b="1" dirty="0" smtClean="0">
                <a:latin typeface="Times New Roman" pitchFamily="18" charset="0"/>
                <a:cs typeface="Times New Roman" pitchFamily="18" charset="0"/>
              </a:rPr>
              <a:t>», «ІКТ»</a:t>
            </a:r>
          </a:p>
          <a:p>
            <a:pPr eaLnBrk="1" fontAlgn="auto" hangingPunct="1">
              <a:lnSpc>
                <a:spcPct val="17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6400" b="1" dirty="0" smtClean="0">
                <a:latin typeface="Times New Roman" pitchFamily="18" charset="0"/>
                <a:cs typeface="Times New Roman" pitchFamily="18" charset="0"/>
              </a:rPr>
              <a:t>«Онлайн-тести: інструмент вчителя для організації дистанційного навчання»</a:t>
            </a:r>
            <a:endParaRPr lang="ru-RU" alt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219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4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Участь педагогів у тематичних та міжнародних </a:t>
            </a:r>
            <a:r>
              <a:rPr lang="uk-UA" sz="2400" b="1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вебінарах</a:t>
            </a:r>
            <a:endParaRPr lang="ru-RU" sz="2400" b="1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>
          <a:xfrm>
            <a:off x="304800" y="990600"/>
            <a:ext cx="8839200" cy="556260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altLang="ru-RU" sz="1700" b="1" dirty="0" err="1">
                <a:latin typeface="Times New Roman" pitchFamily="18" charset="0"/>
                <a:cs typeface="Times New Roman" pitchFamily="18" charset="0"/>
              </a:rPr>
              <a:t>Top</a:t>
            </a:r>
            <a:r>
              <a:rPr lang="en-US" altLang="ru-RU" sz="1700" b="1" dirty="0">
                <a:latin typeface="Times New Roman" pitchFamily="18" charset="0"/>
                <a:cs typeface="Times New Roman" pitchFamily="18" charset="0"/>
              </a:rPr>
              <a:t>  Strategies </a:t>
            </a: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ru-RU" sz="1700" b="1" dirty="0">
                <a:latin typeface="Times New Roman" pitchFamily="18" charset="0"/>
                <a:cs typeface="Times New Roman" pitchFamily="18" charset="0"/>
              </a:rPr>
              <a:t>or Developing Creative Thinking in The Primary Classroom</a:t>
            </a: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altLang="ru-RU" sz="1700" b="1" dirty="0">
                <a:latin typeface="Times New Roman" pitchFamily="18" charset="0"/>
                <a:cs typeface="Times New Roman" pitchFamily="18" charset="0"/>
              </a:rPr>
              <a:t>Thinking Skills for Primary Learners</a:t>
            </a:r>
            <a:r>
              <a:rPr lang="uk-UA" altLang="ru-RU" sz="17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altLang="ru-RU" sz="1700" b="1" dirty="0">
                <a:latin typeface="Times New Roman" pitchFamily="18" charset="0"/>
                <a:cs typeface="Times New Roman" pitchFamily="18" charset="0"/>
              </a:rPr>
              <a:t>Get INSPIRED with </a:t>
            </a:r>
            <a:r>
              <a:rPr lang="en-US" altLang="ru-RU" sz="1700" b="1" dirty="0" err="1">
                <a:latin typeface="Times New Roman" pitchFamily="18" charset="0"/>
                <a:cs typeface="Times New Roman" pitchFamily="18" charset="0"/>
              </a:rPr>
              <a:t>GoGetter</a:t>
            </a: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altLang="ru-RU" sz="1700" b="1" dirty="0">
                <a:latin typeface="Times New Roman" pitchFamily="18" charset="0"/>
                <a:cs typeface="Times New Roman" pitchFamily="18" charset="0"/>
              </a:rPr>
              <a:t>Use contemporary video content to engage your students</a:t>
            </a: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».</a:t>
            </a:r>
            <a:endParaRPr lang="ru-RU" alt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altLang="ru-RU" sz="1700" b="1" dirty="0">
                <a:latin typeface="Times New Roman" pitchFamily="18" charset="0"/>
                <a:cs typeface="Times New Roman" pitchFamily="18" charset="0"/>
              </a:rPr>
              <a:t>Creative activities for language learners at home</a:t>
            </a: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altLang="ru-RU" sz="1700" b="1" dirty="0" err="1">
                <a:latin typeface="Times New Roman" pitchFamily="18" charset="0"/>
                <a:cs typeface="Times New Roman" pitchFamily="18" charset="0"/>
              </a:rPr>
              <a:t>Teaching</a:t>
            </a: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ru-RU" sz="1700" b="1" dirty="0" err="1">
                <a:latin typeface="Times New Roman" pitchFamily="18" charset="0"/>
                <a:cs typeface="Times New Roman" pitchFamily="18" charset="0"/>
              </a:rPr>
              <a:t>Online</a:t>
            </a: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altLang="ru-RU" sz="1700" b="1" dirty="0" err="1">
                <a:latin typeface="Times New Roman" pitchFamily="18" charset="0"/>
                <a:cs typeface="Times New Roman" pitchFamily="18" charset="0"/>
              </a:rPr>
              <a:t>tech</a:t>
            </a: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ru-RU" sz="1700" b="1" dirty="0" err="1">
                <a:latin typeface="Times New Roman" pitchFamily="18" charset="0"/>
                <a:cs typeface="Times New Roman" pitchFamily="18" charset="0"/>
              </a:rPr>
              <a:t>tools</a:t>
            </a: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ru-RU" sz="1700" b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ru-RU" sz="1700" b="1" dirty="0" err="1">
                <a:latin typeface="Times New Roman" pitchFamily="18" charset="0"/>
                <a:cs typeface="Times New Roman" pitchFamily="18" charset="0"/>
              </a:rPr>
              <a:t>tutor</a:t>
            </a:r>
            <a:r>
              <a:rPr lang="uk-UA" altLang="ru-RU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ru-RU" sz="1700" b="1" dirty="0" err="1">
                <a:latin typeface="Times New Roman" pitchFamily="18" charset="0"/>
                <a:cs typeface="Times New Roman" pitchFamily="18" charset="0"/>
              </a:rPr>
              <a:t>presence</a:t>
            </a:r>
            <a:r>
              <a:rPr lang="uk-UA" altLang="ru-RU" sz="17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uk-UA" alt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sz="1700" b="1" dirty="0">
                <a:latin typeface="Times New Roman" pitchFamily="18" charset="0"/>
                <a:cs typeface="Times New Roman" pitchFamily="18" charset="0"/>
              </a:rPr>
              <a:t>«Види діяльності для розвитку критичного мислення на уроках англійської мови в НУШ»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sz="1700" b="1" dirty="0" smtClean="0">
                <a:latin typeface="Times New Roman" pitchFamily="18" charset="0"/>
                <a:cs typeface="Times New Roman" pitchFamily="18" charset="0"/>
              </a:rPr>
              <a:t>«Онлайн-середовища </a:t>
            </a:r>
            <a:r>
              <a:rPr lang="uk-UA" sz="1700" b="1" dirty="0">
                <a:latin typeface="Times New Roman" pitchFamily="18" charset="0"/>
                <a:cs typeface="Times New Roman" pitchFamily="18" charset="0"/>
              </a:rPr>
              <a:t>для організації роботи вчителя початкових класів під час дистанційного </a:t>
            </a:r>
            <a:r>
              <a:rPr lang="uk-UA" sz="1700" b="1" dirty="0" smtClean="0">
                <a:latin typeface="Times New Roman" pitchFamily="18" charset="0"/>
                <a:cs typeface="Times New Roman" pitchFamily="18" charset="0"/>
              </a:rPr>
              <a:t>навчання»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sz="1700" b="1" dirty="0">
                <a:latin typeface="Times New Roman" pitchFamily="18" charset="0"/>
                <a:cs typeface="Times New Roman" pitchFamily="18" charset="0"/>
              </a:rPr>
              <a:t>«Правила дистанційної комунікації між учасниками освітнього процесу»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sz="1700" b="1" dirty="0">
                <a:latin typeface="Times New Roman" pitchFamily="18" charset="0"/>
                <a:cs typeface="Times New Roman" pitchFamily="18" charset="0"/>
              </a:rPr>
              <a:t>«Організація позашкільних та онлайн </a:t>
            </a:r>
            <a:r>
              <a:rPr lang="uk-UA" sz="1700" b="1" dirty="0" err="1">
                <a:latin typeface="Times New Roman" pitchFamily="18" charset="0"/>
                <a:cs typeface="Times New Roman" pitchFamily="18" charset="0"/>
              </a:rPr>
              <a:t>проєктів</a:t>
            </a:r>
            <a:r>
              <a:rPr lang="uk-UA" sz="1700" b="1" dirty="0">
                <a:latin typeface="Times New Roman" pitchFamily="18" charset="0"/>
                <a:cs typeface="Times New Roman" pitchFamily="18" charset="0"/>
              </a:rPr>
              <a:t> з іноземної мови в умовах дистанційного навчання</a:t>
            </a:r>
            <a:r>
              <a:rPr lang="uk-UA" sz="17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sz="1700" b="1" dirty="0">
                <a:latin typeface="Times New Roman" pitchFamily="18" charset="0"/>
                <a:cs typeface="Times New Roman" pitchFamily="18" charset="0"/>
              </a:rPr>
              <a:t> «Інклюзивна освіта в сучасній українській школі: адаптація дітей та </a:t>
            </a:r>
            <a:r>
              <a:rPr lang="uk-UA" sz="1700" b="1" dirty="0" smtClean="0">
                <a:latin typeface="Times New Roman" pitchFamily="18" charset="0"/>
                <a:cs typeface="Times New Roman" pitchFamily="18" charset="0"/>
              </a:rPr>
              <a:t>вчителів»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16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uk-UA" sz="1700" b="1" dirty="0">
                <a:latin typeface="Times New Roman" pitchFamily="18" charset="0"/>
                <a:cs typeface="Times New Roman" pitchFamily="18" charset="0"/>
              </a:rPr>
              <a:t> «Безпечний </a:t>
            </a:r>
            <a:r>
              <a:rPr lang="uk-UA" sz="1700" b="1" dirty="0" err="1">
                <a:latin typeface="Times New Roman" pitchFamily="18" charset="0"/>
                <a:cs typeface="Times New Roman" pitchFamily="18" charset="0"/>
              </a:rPr>
              <a:t>інтернет</a:t>
            </a:r>
            <a:r>
              <a:rPr lang="uk-UA" sz="1700" b="1" dirty="0">
                <a:latin typeface="Times New Roman" pitchFamily="18" charset="0"/>
                <a:cs typeface="Times New Roman" pitchFamily="18" charset="0"/>
              </a:rPr>
              <a:t>: як захистити дітей від </a:t>
            </a:r>
            <a:r>
              <a:rPr lang="uk-UA" sz="1700" b="1" dirty="0" err="1">
                <a:latin typeface="Times New Roman" pitchFamily="18" charset="0"/>
                <a:cs typeface="Times New Roman" pitchFamily="18" charset="0"/>
              </a:rPr>
              <a:t>кібербулінгу</a:t>
            </a:r>
            <a:r>
              <a:rPr lang="uk-UA" sz="1700" b="1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altLang="ru-RU" sz="1700" b="1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0191213_173711.jpg"/>
          <p:cNvPicPr>
            <a:picLocks noChangeAspect="1"/>
          </p:cNvPicPr>
          <p:nvPr/>
        </p:nvPicPr>
        <p:blipFill rotWithShape="1">
          <a:blip r:embed="rId2" cstate="print"/>
          <a:srcRect t="8721"/>
          <a:stretch/>
        </p:blipFill>
        <p:spPr>
          <a:xfrm>
            <a:off x="914400" y="2667000"/>
            <a:ext cx="3276600" cy="398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8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Організаційні форми методичної роботи</a:t>
            </a:r>
            <a:endParaRPr lang="ru-RU" sz="2800" b="1" dirty="0" smtClean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609600" y="1066800"/>
            <a:ext cx="4495800" cy="1676400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Педагогічні читання</a:t>
            </a:r>
            <a:endParaRPr lang="ru-RU" alt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Тематичні семінари</a:t>
            </a:r>
            <a:endParaRPr lang="ru-RU" alt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Педагогічні майстерні</a:t>
            </a:r>
            <a:endParaRPr lang="ru-RU" alt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Майстер-класи</a:t>
            </a:r>
            <a:endParaRPr lang="ru-RU" alt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Методичні об’єднання вчителів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uk-UA" alt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в професійних конкурсах</a:t>
            </a:r>
            <a:endParaRPr lang="ru-RU" altLang="ru-RU" sz="2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altLang="ru-RU" dirty="0" smtClean="0"/>
          </a:p>
        </p:txBody>
      </p:sp>
      <p:pic>
        <p:nvPicPr>
          <p:cNvPr id="4" name="Содержимое 5" descr="IMG_20200205_1456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8200" y="10668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6" name="Содержимое 4" descr="IMG_20191213_1713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48200" y="3581400"/>
            <a:ext cx="4139738" cy="310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1371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24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Творча зустріч вчителів ХЗОШ </a:t>
            </a:r>
            <a:r>
              <a:rPr lang="uk-UA" altLang="ru-RU" sz="2400" b="1" i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№ 164 </a:t>
            </a:r>
            <a:r>
              <a:rPr lang="uk-UA" altLang="ru-RU" sz="24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та Ізюмської школи </a:t>
            </a:r>
            <a:r>
              <a:rPr lang="uk-UA" altLang="ru-RU" sz="2400" b="1" i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№ 6</a:t>
            </a:r>
            <a:r>
              <a:rPr lang="uk-UA" altLang="ru-RU" sz="24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щодо застосування технологій з МРСН</a:t>
            </a:r>
            <a:endParaRPr lang="ru-RU" altLang="ru-RU" sz="2400" b="1" dirty="0" smtClean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Содержимое 6" descr="IMG_20191101_1028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295400"/>
            <a:ext cx="3167149" cy="2377440"/>
          </a:xfrm>
          <a:effectLst>
            <a:softEdge rad="112500"/>
          </a:effectLst>
        </p:spPr>
      </p:pic>
      <p:pic>
        <p:nvPicPr>
          <p:cNvPr id="11" name="Рисунок 10" descr="IMG_20191101_1113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5648" y="1252235"/>
            <a:ext cx="3168352" cy="2481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8b6a1776faeac2a09be5747a7548bc2c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8100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9" descr="IMG_20191101_1203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76600" y="1371601"/>
            <a:ext cx="3581400" cy="268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3" name="Рисунок 12" descr="IMG_20191101_1202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600" y="3657600"/>
            <a:ext cx="40386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28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Майстер-клас та відкриті заняття вчителів </a:t>
            </a:r>
            <a:endParaRPr lang="ru-RU" altLang="ru-RU" sz="2800" b="1" dirty="0" smtClean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Содержимое 4" descr="IMG_20200227_1504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143000"/>
            <a:ext cx="4031673" cy="3025833"/>
          </a:xfrm>
          <a:effectLst>
            <a:softEdge rad="112500"/>
          </a:effectLst>
        </p:spPr>
      </p:pic>
      <p:pic>
        <p:nvPicPr>
          <p:cNvPr id="7" name="Рисунок 6" descr="IMG_20200227_150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733800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6" descr="IMG_20200210_0835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67200" y="3352800"/>
            <a:ext cx="4247804" cy="318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9" name="Содержимое 4" descr="IMG_20200210_0834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191000" y="1219200"/>
            <a:ext cx="4267200" cy="307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28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</a:t>
            </a:r>
            <a:r>
              <a:rPr lang="uk-UA" altLang="ru-RU" sz="28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Нова українська школа:  досвід реалізації концепції»</a:t>
            </a:r>
            <a:endParaRPr lang="ru-RU" altLang="ru-RU" sz="2800" b="1" dirty="0" smtClean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325" y="990600"/>
            <a:ext cx="4762500" cy="2590800"/>
          </a:xfrm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27432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4" descr="IMG_20191211_1522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4800" y="3761509"/>
            <a:ext cx="4127269" cy="30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6" name="Рисунок 5" descr="IMG_20191211_1522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3733800"/>
            <a:ext cx="25146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9" name="Прямоугольник 6"/>
          <p:cNvSpPr>
            <a:spLocks noChangeArrowheads="1"/>
          </p:cNvSpPr>
          <p:nvPr/>
        </p:nvSpPr>
        <p:spPr bwMode="auto">
          <a:xfrm>
            <a:off x="4191000" y="4191000"/>
            <a:ext cx="27432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8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Школа молодого вчителя</a:t>
            </a:r>
            <a:r>
              <a:rPr lang="uk-UA" dirty="0">
                <a:latin typeface="Arial" charset="0"/>
              </a:rPr>
              <a:t/>
            </a:r>
            <a:br>
              <a:rPr lang="uk-UA" dirty="0">
                <a:latin typeface="Arial" charset="0"/>
              </a:rPr>
            </a:br>
            <a:endParaRPr lang="ru-RU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2400" y="-2"/>
          <a:ext cx="8991600" cy="6742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4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5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uk-UA" sz="32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uk-UA" altLang="ru-RU" sz="2800" b="1" kern="1200" cap="all" dirty="0" smtClean="0">
                          <a:ln w="31550" cmpd="sng">
                            <a:solidFill>
                              <a:schemeClr val="accent6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reflection blurRad="12700" stA="48000" endA="300" endPos="55000" dir="5400000" sy="-90000" algn="bl" rotWithShape="0"/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Презентаційна   діяльність вчителів</a:t>
                      </a:r>
                      <a:endParaRPr lang="ru-RU" altLang="ru-RU" sz="2800" b="1" kern="1200" cap="all" dirty="0">
                        <a:ln w="31550" cmpd="sng">
                          <a:solidFill>
                            <a:schemeClr val="accent6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>
                          <a:reflection blurRad="12700" stA="48000" endA="300" endPos="55000" dir="5400000" sy="-90000" algn="bl" rotWithShape="0"/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6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2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6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228600" y="1066800"/>
          <a:ext cx="8686801" cy="5473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9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2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3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ШМО</a:t>
                      </a:r>
                      <a:endParaRPr lang="ru-RU" sz="3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32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Кількість публікацій</a:t>
                      </a:r>
                      <a:endParaRPr lang="ru-RU" sz="32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45714" marB="45714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/>
                          <a:ea typeface="Calibri"/>
                          <a:cs typeface="Times New Roman"/>
                        </a:rPr>
                        <a:t>Семестр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І</a:t>
                      </a:r>
                      <a:r>
                        <a:rPr lang="uk-UA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семестр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ІІ семестр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Української філології та історії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1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Іноземної мови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18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Зарубіжної літератури та мистецтва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Математики, фізики та інформатики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Природничих дисциплін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1 друкована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2 друковані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4 електронні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1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Початкових класів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17 електронних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37</a:t>
                      </a:r>
                      <a:r>
                        <a:rPr lang="uk-UA" sz="1800" baseline="0" dirty="0" smtClean="0">
                          <a:latin typeface="Calibri"/>
                          <a:ea typeface="Calibri"/>
                          <a:cs typeface="Times New Roman"/>
                        </a:rPr>
                        <a:t> електронних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91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Фізичної культури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2 електронні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0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/>
                          <a:ea typeface="Calibri"/>
                          <a:cs typeface="Times New Roman"/>
                        </a:rPr>
                        <a:t>РАЗОМ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latin typeface="Calibri"/>
                          <a:ea typeface="Calibri"/>
                          <a:cs typeface="Times New Roman"/>
                        </a:rPr>
                        <a:t>49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6" descr="fon-dlya-prezentacii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8600" y="533400"/>
            <a:ext cx="8686800" cy="5586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Порядок денний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4000" b="1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defRPr/>
            </a:pP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Реалізація стратегічних напрямків роботи закладу в 2019/2020 </a:t>
            </a:r>
            <a:r>
              <a:rPr lang="uk-UA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та виконання рішень попередньої конференції.</a:t>
            </a:r>
          </a:p>
          <a:p>
            <a:pPr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Звіт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директора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Харківської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загальноосвітньої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І-ІІІ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ступенів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№ 164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Харківської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ради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Харківської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Про затвердження основних напрямків вдосконалення освітнього процесу. 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4000" b="1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2"/>
          <p:cNvSpPr>
            <a:spLocks noChangeArrowheads="1"/>
          </p:cNvSpPr>
          <p:nvPr/>
        </p:nvSpPr>
        <p:spPr bwMode="auto">
          <a:xfrm>
            <a:off x="228600" y="487363"/>
            <a:ext cx="8591550" cy="723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altLang="ru-RU" sz="2800" b="1" i="1" dirty="0">
                <a:solidFill>
                  <a:srgbClr val="C00000"/>
                </a:solidFill>
                <a:latin typeface="Bookman Old Style" pitchFamily="18" charset="0"/>
              </a:rPr>
              <a:t>       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«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Місія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нової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української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школи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–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допомогти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розкрити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та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розвинути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здібності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,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таланти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і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можливості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кожної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дитини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на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основі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партнерства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між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учителем,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учнем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ru-RU" sz="2800" b="1" i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і</a:t>
            </a:r>
            <a:r>
              <a:rPr lang="ru-RU" altLang="ru-RU" sz="2800" b="1" i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батьками</a:t>
            </a:r>
            <a:r>
              <a:rPr lang="ru-RU" altLang="ru-RU" sz="2800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»</a:t>
            </a:r>
          </a:p>
          <a:p>
            <a:pPr algn="just">
              <a:defRPr/>
            </a:pPr>
            <a:endParaRPr lang="ru-RU" altLang="ru-RU" sz="2800" b="1" i="1" dirty="0">
              <a:solidFill>
                <a:srgbClr val="7030A0"/>
              </a:solidFill>
              <a:latin typeface="Bookman Old Style" pitchFamily="18" charset="0"/>
            </a:endParaRPr>
          </a:p>
          <a:p>
            <a:pPr algn="just">
              <a:defRPr/>
            </a:pPr>
            <a:endParaRPr lang="ru-RU" altLang="ru-RU" sz="2800" b="1" i="1" dirty="0">
              <a:solidFill>
                <a:srgbClr val="7030A0"/>
              </a:solidFill>
              <a:latin typeface="Bookman Old Style" pitchFamily="18" charset="0"/>
            </a:endParaRPr>
          </a:p>
          <a:p>
            <a:pPr algn="just">
              <a:defRPr/>
            </a:pPr>
            <a:endParaRPr lang="ru-RU" altLang="ru-RU" sz="2800" b="1" i="1" dirty="0">
              <a:solidFill>
                <a:srgbClr val="7030A0"/>
              </a:solidFill>
              <a:latin typeface="Bookman Old Style" pitchFamily="18" charset="0"/>
            </a:endParaRPr>
          </a:p>
          <a:p>
            <a:pPr algn="just">
              <a:defRPr/>
            </a:pPr>
            <a:endParaRPr lang="uk-UA" altLang="ru-RU" sz="2800" b="1" i="1" dirty="0">
              <a:solidFill>
                <a:srgbClr val="7030A0"/>
              </a:solidFill>
              <a:latin typeface="Bookman Old Style" pitchFamily="18" charset="0"/>
            </a:endParaRPr>
          </a:p>
          <a:p>
            <a:pPr algn="r">
              <a:defRPr/>
            </a:pPr>
            <a:r>
              <a:rPr lang="uk-UA" altLang="ru-RU" sz="2800" b="1" i="1" dirty="0">
                <a:solidFill>
                  <a:srgbClr val="C00000"/>
                </a:solidFill>
                <a:latin typeface="Bookman Old Style" pitchFamily="18" charset="0"/>
              </a:rPr>
              <a:t>  </a:t>
            </a:r>
          </a:p>
          <a:p>
            <a:pPr algn="r">
              <a:defRPr/>
            </a:pPr>
            <a:endParaRPr lang="uk-UA" altLang="ru-RU" sz="2800" b="1" cap="all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uk-UA" altLang="ru-RU" sz="2800" b="1" cap="all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uk-UA" altLang="ru-RU" sz="28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Концепція нової </a:t>
            </a:r>
          </a:p>
          <a:p>
            <a:pPr algn="r">
              <a:defRPr/>
            </a:pPr>
            <a:r>
              <a:rPr lang="uk-UA" altLang="ru-RU" sz="28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української школи </a:t>
            </a:r>
            <a:endParaRPr lang="en-US" altLang="ru-RU" sz="2800" b="1" cap="all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altLang="ru-RU" sz="2400" dirty="0">
              <a:latin typeface="Bookman Old Style" pitchFamily="18" charset="0"/>
            </a:endParaRPr>
          </a:p>
          <a:p>
            <a:pPr>
              <a:defRPr/>
            </a:pPr>
            <a:endParaRPr lang="en-US" altLang="ru-RU" sz="2400" dirty="0">
              <a:latin typeface="Bookman Old Style" pitchFamily="18" charset="0"/>
            </a:endParaRPr>
          </a:p>
          <a:p>
            <a:pPr>
              <a:defRPr/>
            </a:pPr>
            <a:endParaRPr lang="ru-RU" altLang="ru-RU" sz="2400" dirty="0">
              <a:latin typeface="Bookman Old Style" pitchFamily="18" charset="0"/>
            </a:endParaRPr>
          </a:p>
        </p:txBody>
      </p:sp>
      <p:pic>
        <p:nvPicPr>
          <p:cNvPr id="15" name="Содержимое 11" descr="20190306_133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103" y="2837490"/>
            <a:ext cx="3938279" cy="2953710"/>
          </a:xfrm>
          <a:prstGeom prst="round2DiagRect">
            <a:avLst/>
          </a:prstGeom>
        </p:spPr>
      </p:pic>
      <p:pic>
        <p:nvPicPr>
          <p:cNvPr id="35844" name="Picture 5" descr="20200305_103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424973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179388" y="188913"/>
            <a:ext cx="87852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3200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altLang="ru-RU" sz="32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занять </a:t>
            </a:r>
            <a:r>
              <a:rPr lang="ru-RU" altLang="ru-RU" sz="3200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32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елементами</a:t>
            </a:r>
            <a:r>
              <a:rPr lang="ru-RU" altLang="ru-RU" sz="32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дистанційного</a:t>
            </a:r>
            <a:r>
              <a:rPr lang="ru-RU" altLang="ru-RU" sz="32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навчання</a:t>
            </a:r>
            <a:endParaRPr lang="ru-RU" altLang="ru-RU" sz="3200" b="1" cap="all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3" name="Rectangle 1"/>
          <p:cNvSpPr>
            <a:spLocks noChangeArrowheads="1"/>
          </p:cNvSpPr>
          <p:nvPr/>
        </p:nvSpPr>
        <p:spPr bwMode="auto">
          <a:xfrm>
            <a:off x="152400" y="1371600"/>
            <a:ext cx="56388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>
              <a:defRPr/>
            </a:pP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Навчальні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заняття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проводились в </a:t>
            </a:r>
            <a:r>
              <a:rPr lang="ru-RU" altLang="ru-RU" sz="1400" b="1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онлайн-</a:t>
            </a:r>
            <a:r>
              <a:rPr lang="ru-RU" altLang="ru-RU" sz="1400" b="1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класах</a:t>
            </a:r>
            <a:r>
              <a:rPr lang="ru-RU" altLang="ru-RU" sz="1400" b="1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на веб-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сервісі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Google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Classroom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та платформах ZOOM і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Microsoft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Teams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. Для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зворотнього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зв'язку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з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учнями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та батьками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використовувалися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Google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-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додатки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електронна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пошта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Google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- диск;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мобільні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та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десктопні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месенджери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Viber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Skype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Telegram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Facebook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WhatsApp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. Для учнів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розміщувалися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інтерактивні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тести та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завдання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на платформах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Kahoot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Google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Classroom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u-RU" altLang="ru-RU" sz="1400" b="1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онлайн-</a:t>
            </a:r>
            <a:r>
              <a:rPr lang="ru-RU" altLang="ru-RU" sz="1400" b="1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порталі</a:t>
            </a:r>
            <a:r>
              <a:rPr lang="ru-RU" altLang="ru-RU" sz="1400" b="1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«На урок»,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освітньому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ІТ- </a:t>
            </a:r>
            <a:r>
              <a:rPr lang="ru-RU" altLang="ru-RU" sz="1400" b="1" i="1" dirty="0" err="1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проєкті</a:t>
            </a:r>
            <a:r>
              <a:rPr lang="ru-RU" altLang="ru-RU" sz="1400" b="1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«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Всеосвіта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»,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сервісі</a:t>
            </a:r>
            <a:r>
              <a:rPr lang="ru-RU" altLang="ru-RU" sz="1400" b="1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altLang="ru-RU" sz="1400" b="1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Padlet</a:t>
            </a:r>
            <a:r>
              <a:rPr lang="ru-RU" altLang="ru-RU" sz="1400" b="1" i="1" dirty="0">
                <a:solidFill>
                  <a:srgbClr val="660066"/>
                </a:solidFill>
                <a:latin typeface="Calibri" pitchFamily="34" charset="0"/>
              </a:rPr>
              <a:t>.</a:t>
            </a:r>
            <a:r>
              <a:rPr lang="uk-UA" altLang="ru-RU" sz="1400" dirty="0">
                <a:latin typeface="Calibri" pitchFamily="34" charset="0"/>
              </a:rPr>
              <a:t> </a:t>
            </a:r>
            <a:endParaRPr lang="ru-RU" altLang="ru-RU" sz="1400" b="1" i="1" dirty="0">
              <a:solidFill>
                <a:srgbClr val="7030A0"/>
              </a:solidFill>
              <a:latin typeface="Bookman Old Style" pitchFamily="18" charset="0"/>
              <a:ea typeface="Times New Roman" pitchFamily="18" charset="0"/>
              <a:cs typeface="Arial" charset="0"/>
            </a:endParaRPr>
          </a:p>
          <a:p>
            <a:pPr indent="457200" algn="just" eaLnBrk="0" hangingPunct="0">
              <a:defRPr/>
            </a:pPr>
            <a:endParaRPr lang="ru-RU" altLang="ru-RU" sz="2800" b="1" i="1" dirty="0">
              <a:solidFill>
                <a:srgbClr val="7030A0"/>
              </a:solidFill>
              <a:latin typeface="Bookman Old Style" pitchFamily="18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2053" name="Picture 13" descr="screenshot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31242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say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19400"/>
            <a:ext cx="1738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1" descr="bookc_crea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26670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Объект 3"/>
          <p:cNvGraphicFramePr>
            <a:graphicFrameLocks/>
          </p:cNvGraphicFramePr>
          <p:nvPr/>
        </p:nvGraphicFramePr>
        <p:xfrm>
          <a:off x="177800" y="3225800"/>
          <a:ext cx="5740400" cy="330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r:id="rId6" imgW="5742930" imgH="3304318" progId="Excel.Chart.8">
                  <p:embed/>
                </p:oleObj>
              </mc:Choice>
              <mc:Fallback>
                <p:oleObj r:id="rId6" imgW="5742930" imgH="3304318" progId="Excel.Chart.8">
                  <p:embed/>
                  <p:pic>
                    <p:nvPicPr>
                      <p:cNvPr id="0" name="Объект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3225800"/>
                        <a:ext cx="5740400" cy="330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МОНІТОРиНГ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навчальних досягнень учнів</a:t>
            </a:r>
            <a:endParaRPr lang="ru-RU" dirty="0"/>
          </a:p>
        </p:txBody>
      </p:sp>
      <p:graphicFrame>
        <p:nvGraphicFramePr>
          <p:cNvPr id="3074" name="Объект 3"/>
          <p:cNvGraphicFramePr>
            <a:graphicFrameLocks noGrp="1"/>
          </p:cNvGraphicFramePr>
          <p:nvPr>
            <p:ph idx="1"/>
          </p:nvPr>
        </p:nvGraphicFramePr>
        <p:xfrm>
          <a:off x="712788" y="1554163"/>
          <a:ext cx="7870825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r:id="rId3" imgW="8791194" imgH="5054022" progId="Excel.Chart.8">
                  <p:embed/>
                </p:oleObj>
              </mc:Choice>
              <mc:Fallback>
                <p:oleObj r:id="rId3" imgW="8791194" imgH="5054022" progId="Excel.Chart.8">
                  <p:embed/>
                  <p:pic>
                    <p:nvPicPr>
                      <p:cNvPr id="0" name="Объект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1554163"/>
                        <a:ext cx="7870825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Робота з обдарованими</a:t>
            </a:r>
            <a:r>
              <a:rPr lang="uk-UA" alt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alt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2000" b="1" dirty="0" smtClean="0">
                <a:latin typeface="Times New Roman" pitchFamily="18" charset="0"/>
                <a:cs typeface="Times New Roman" pitchFamily="18" charset="0"/>
              </a:rPr>
              <a:t>Результативність участі у ІІ (районному) етапі Всеукраїнських учнівських олімпіад</a:t>
            </a:r>
            <a:endParaRPr lang="ru-RU" alt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944327"/>
              </p:ext>
            </p:extLst>
          </p:nvPr>
        </p:nvGraphicFramePr>
        <p:xfrm>
          <a:off x="1447800" y="1338569"/>
          <a:ext cx="6767511" cy="232886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853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8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8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1609">
                <a:tc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endParaRPr lang="uk-UA" sz="1600" dirty="0" smtClean="0"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 Black" pitchFamily="34" charset="0"/>
                        </a:rPr>
                        <a:t>Кількість </a:t>
                      </a:r>
                      <a:r>
                        <a:rPr lang="uk-UA" sz="1600" dirty="0" smtClean="0">
                          <a:latin typeface="Arial Black" pitchFamily="34" charset="0"/>
                        </a:rPr>
                        <a:t>призових місць</a:t>
                      </a:r>
                      <a:endParaRPr lang="ru-RU" sz="16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 Black" pitchFamily="34" charset="0"/>
                        </a:rPr>
                        <a:t>І місце</a:t>
                      </a:r>
                      <a:endParaRPr lang="ru-RU" sz="16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 Black" pitchFamily="34" charset="0"/>
                        </a:rPr>
                        <a:t>ІІ</a:t>
                      </a:r>
                      <a:endParaRPr lang="ru-RU" sz="1600" dirty="0">
                        <a:latin typeface="Arial Black" pitchFamily="34" charset="0"/>
                      </a:endParaRPr>
                    </a:p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 Black" pitchFamily="34" charset="0"/>
                        </a:rPr>
                        <a:t>місце</a:t>
                      </a:r>
                      <a:endParaRPr lang="ru-RU" sz="16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 Black" pitchFamily="34" charset="0"/>
                        </a:rPr>
                        <a:t>ІІІ</a:t>
                      </a:r>
                      <a:endParaRPr lang="ru-RU" sz="1600" dirty="0">
                        <a:latin typeface="Arial Black" pitchFamily="34" charset="0"/>
                      </a:endParaRPr>
                    </a:p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Arial Black" pitchFamily="34" charset="0"/>
                        </a:rPr>
                        <a:t>місце</a:t>
                      </a:r>
                      <a:endParaRPr lang="ru-RU" sz="16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180"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2015/2016</a:t>
                      </a:r>
                      <a:endParaRPr lang="ru-RU" sz="20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22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6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13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80"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Arial Black" pitchFamily="34" charset="0"/>
                        </a:rPr>
                        <a:t>2016/2017</a:t>
                      </a:r>
                      <a:endParaRPr lang="ru-RU" sz="20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36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8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24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180"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Arial Black" pitchFamily="34" charset="0"/>
                        </a:rPr>
                        <a:t>2017/2018</a:t>
                      </a:r>
                      <a:endParaRPr lang="ru-RU" sz="20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33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24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180"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2018/2019</a:t>
                      </a:r>
                      <a:endParaRPr lang="ru-RU" sz="20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31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9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20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534"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2019/2020</a:t>
                      </a:r>
                      <a:endParaRPr lang="ru-RU" sz="2000" b="1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26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0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13970" algn="ctr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latin typeface="Arial Black" pitchFamily="34" charset="0"/>
                          <a:ea typeface="Times New Roman"/>
                          <a:cs typeface="Times New Roman"/>
                        </a:rPr>
                        <a:t>19</a:t>
                      </a:r>
                      <a:endParaRPr lang="ru-RU" sz="2000" dirty="0">
                        <a:latin typeface="Arial Black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098" name="Содержимое 3"/>
          <p:cNvGraphicFramePr>
            <a:graphicFrameLocks noGrp="1"/>
          </p:cNvGraphicFramePr>
          <p:nvPr/>
        </p:nvGraphicFramePr>
        <p:xfrm>
          <a:off x="990600" y="3733800"/>
          <a:ext cx="73152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r:id="rId3" imgW="7315834" imgH="2969009" progId="Excel.Chart.8">
                  <p:embed/>
                </p:oleObj>
              </mc:Choice>
              <mc:Fallback>
                <p:oleObj r:id="rId3" imgW="7315834" imgH="2969009" progId="Excel.Chart.8">
                  <p:embed/>
                  <p:pic>
                    <p:nvPicPr>
                      <p:cNvPr id="0" name="Содержимое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733800"/>
                        <a:ext cx="73152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2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Динаміка результативності участі в І (районному) етапі конкурсу-захисту учнівських науково-дослідницьких робіт МАН</a:t>
            </a:r>
            <a:endParaRPr lang="ru-RU" altLang="ru-RU" sz="22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057400" y="1344613"/>
          <a:ext cx="6172199" cy="1855788"/>
        </p:xfrm>
        <a:graphic>
          <a:graphicData uri="http://schemas.openxmlformats.org/drawingml/2006/table">
            <a:tbl>
              <a:tblPr/>
              <a:tblGrid>
                <a:gridCol w="1577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808">
                <a:tc>
                  <a:txBody>
                    <a:bodyPr/>
                    <a:lstStyle/>
                    <a:p>
                      <a:pPr marL="179388" marR="0" lvl="0" indent="206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Навчальний рік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1793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Кількість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призових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місць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І місце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ІІ місце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ІІІ місце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96">
                <a:tc>
                  <a:txBody>
                    <a:bodyPr/>
                    <a:lstStyle/>
                    <a:p>
                      <a:pPr marL="179388" marR="0" lvl="0" indent="206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2015/2016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1793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96">
                <a:tc>
                  <a:txBody>
                    <a:bodyPr/>
                    <a:lstStyle/>
                    <a:p>
                      <a:pPr marL="179388" marR="0" lvl="0" indent="206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2016/2017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1793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596">
                <a:tc>
                  <a:txBody>
                    <a:bodyPr/>
                    <a:lstStyle/>
                    <a:p>
                      <a:pPr marL="179388" marR="0" lvl="0" indent="206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2017/2018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1793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596">
                <a:tc>
                  <a:txBody>
                    <a:bodyPr/>
                    <a:lstStyle/>
                    <a:p>
                      <a:pPr marL="179388" marR="0" lvl="0" indent="206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2018/2019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1793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596">
                <a:tc>
                  <a:txBody>
                    <a:bodyPr/>
                    <a:lstStyle/>
                    <a:p>
                      <a:pPr marL="179388" marR="0" lvl="0" indent="206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2019/2020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1793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428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68350" algn="l"/>
                        </a:tabLst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122" name="Содержимое 6"/>
          <p:cNvGraphicFramePr>
            <a:graphicFrameLocks noGrp="1"/>
          </p:cNvGraphicFramePr>
          <p:nvPr/>
        </p:nvGraphicFramePr>
        <p:xfrm>
          <a:off x="1524000" y="3429000"/>
          <a:ext cx="62484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r:id="rId3" imgW="8230313" imgH="4438273" progId="Excel.Chart.8">
                  <p:embed/>
                </p:oleObj>
              </mc:Choice>
              <mc:Fallback>
                <p:oleObj r:id="rId3" imgW="8230313" imgH="4438273" progId="Excel.Chart.8">
                  <p:embed/>
                  <p:pic>
                    <p:nvPicPr>
                      <p:cNvPr id="0" name="Содержимое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429000"/>
                        <a:ext cx="62484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Призові</a:t>
            </a: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alt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районних</a:t>
            </a: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турнірах</a:t>
            </a:r>
            <a:endParaRPr lang="ru-RU" alt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>
          <a:xfrm>
            <a:off x="304800" y="990600"/>
            <a:ext cx="5943600" cy="205740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2019/2020 н.р.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юних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географів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– ІІ,  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юних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економістів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– ІІ, 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юних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інформатиків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– ІІІ,</a:t>
            </a:r>
            <a:r>
              <a:rPr lang="uk-UA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uk-UA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юних математиків – ІІ,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uk-UA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юних хіміків – ІІІ</a:t>
            </a:r>
            <a:r>
              <a:rPr lang="uk-UA" altLang="ru-RU" sz="2400" dirty="0" smtClean="0"/>
              <a:t>,</a:t>
            </a:r>
          </a:p>
          <a:p>
            <a:pPr eaLnBrk="1" hangingPunct="1">
              <a:defRPr/>
            </a:pPr>
            <a:endParaRPr lang="ru-RU" altLang="ru-RU" dirty="0" smtClean="0"/>
          </a:p>
        </p:txBody>
      </p:sp>
      <p:graphicFrame>
        <p:nvGraphicFramePr>
          <p:cNvPr id="6146" name="Содержимое 6"/>
          <p:cNvGraphicFramePr>
            <a:graphicFrameLocks noGrp="1"/>
          </p:cNvGraphicFramePr>
          <p:nvPr/>
        </p:nvGraphicFramePr>
        <p:xfrm>
          <a:off x="2692400" y="3225800"/>
          <a:ext cx="6223000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r:id="rId3" imgW="6224555" imgH="3407959" progId="Excel.Chart.8">
                  <p:embed/>
                </p:oleObj>
              </mc:Choice>
              <mc:Fallback>
                <p:oleObj r:id="rId3" imgW="6224555" imgH="3407959" progId="Excel.Chart.8">
                  <p:embed/>
                  <p:pic>
                    <p:nvPicPr>
                      <p:cNvPr id="0" name="Содержимое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2400" y="3225800"/>
                        <a:ext cx="6223000" cy="340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080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28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Організація різних форм позаурочної роботи</a:t>
            </a:r>
            <a:endParaRPr lang="ru-RU" altLang="ru-RU" sz="2800" b="1" dirty="0" smtClean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990600"/>
            <a:ext cx="5029200" cy="2286000"/>
          </a:xfrm>
        </p:spPr>
        <p:txBody>
          <a:bodyPr rtlCol="0">
            <a:normAutofit fontScale="70000" lnSpcReduction="2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uk-UA" sz="3800" b="1" dirty="0" smtClean="0">
                <a:latin typeface="Times New Roman" pitchFamily="18" charset="0"/>
                <a:cs typeface="Times New Roman" pitchFamily="18" charset="0"/>
              </a:rPr>
              <a:t> Головна увага приділялася:</a:t>
            </a:r>
            <a:endParaRPr lang="ru-RU" sz="3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вихованню в учнів почуття громадянина України;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формуванню особистості учня, формуванню його наукового світогляду, розвитку його здібностей і обдарувань;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410200" y="1012723"/>
            <a:ext cx="2933700" cy="195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276600" y="3200400"/>
            <a:ext cx="5334000" cy="30038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4320" indent="-274320"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 2"/>
              <a:buChar char=""/>
              <a:defRPr/>
            </a:pPr>
            <a:r>
              <a:rPr lang="uk-UA" sz="2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вихованню любові до праці, почуття дбайливого господаря своєї школи, бережливого ставлення до шкільного і класного майна;</a:t>
            </a:r>
            <a:endParaRPr lang="ru-RU" sz="2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 2"/>
              <a:buChar char=""/>
              <a:defRPr/>
            </a:pPr>
            <a:r>
              <a:rPr lang="uk-UA" sz="2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формування здорового способу життя; </a:t>
            </a:r>
            <a:endParaRPr lang="ru-RU" sz="2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 2"/>
              <a:buChar char=""/>
              <a:defRPr/>
            </a:pPr>
            <a:r>
              <a:rPr lang="uk-UA" sz="2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вихованню любові до природи, вироблення навичок екологічної </a:t>
            </a:r>
            <a:r>
              <a:rPr lang="uk-UA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культури;</a:t>
            </a:r>
            <a:endParaRPr lang="ru-RU" sz="2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70000"/>
              <a:buFont typeface="Wingdings 2"/>
              <a:buChar char=""/>
              <a:defRPr/>
            </a:pPr>
            <a:r>
              <a:rPr lang="uk-UA" sz="2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вихованню поваги до вчителів, батьків, людей похилого </a:t>
            </a:r>
            <a:r>
              <a:rPr lang="uk-UA" sz="2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віку.</a:t>
            </a:r>
            <a:endParaRPr lang="ru-RU" sz="2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04800" y="3733800"/>
            <a:ext cx="29718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199" y="1500188"/>
            <a:ext cx="43164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творчий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конкурс-виставка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малюнків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«Ми -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нащадки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переможців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Пам'ятаємо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Пишаємося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!»;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дистанційний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конкурс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учнівських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творів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«Лист ветерану»;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вітальних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відеолистівок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Низький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уклін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Вам,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ветерани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!»;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творчих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Вітання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підвіконні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онлайн-</a:t>
            </a:r>
            <a:r>
              <a:rPr lang="ru-RU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фотожурнал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Герої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оживають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світлинах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Посмішки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ветеранів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0" y="258021"/>
            <a:ext cx="84582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4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altLang="ru-RU" sz="2400" b="1" i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75</a:t>
            </a:r>
            <a:r>
              <a:rPr lang="uk-UA" altLang="ru-RU" sz="24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-річниці Перемоги у Другій світовій війні над </a:t>
            </a:r>
            <a:r>
              <a:rPr lang="uk-UA" altLang="ru-RU" sz="2400" b="1" cap="all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нацизмом </a:t>
            </a:r>
            <a:br>
              <a:rPr lang="uk-UA" altLang="ru-RU" sz="2400" b="1" cap="all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2400" b="1" cap="all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організовано та </a:t>
            </a:r>
            <a:r>
              <a:rPr lang="uk-UA" altLang="ru-RU" sz="24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проведено: </a:t>
            </a:r>
            <a:endParaRPr lang="ru-RU" altLang="ru-RU" sz="2400" b="1" cap="all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781800" y="4953000"/>
            <a:ext cx="20574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33400" y="5105400"/>
            <a:ext cx="1752600" cy="130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61782" y="1752600"/>
            <a:ext cx="2024217" cy="2762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105400" y="5257800"/>
            <a:ext cx="1369142" cy="1217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895600" y="5334000"/>
            <a:ext cx="1524000" cy="115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705600" y="1676400"/>
            <a:ext cx="22860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58" y="338036"/>
            <a:ext cx="9004300" cy="654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2"/>
          <p:cNvSpPr>
            <a:spLocks noChangeArrowheads="1"/>
          </p:cNvSpPr>
          <p:nvPr/>
        </p:nvSpPr>
        <p:spPr bwMode="auto">
          <a:xfrm>
            <a:off x="196133" y="117993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0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 вересні </a:t>
            </a:r>
            <a:r>
              <a:rPr lang="uk-UA" altLang="ru-RU" sz="2000" b="1" i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uk-UA" altLang="ru-RU" sz="20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року </a:t>
            </a:r>
            <a:r>
              <a:rPr lang="uk-UA" altLang="ru-RU" sz="2000" b="1" cap="all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altLang="ru-RU" sz="20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школі пройшли</a:t>
            </a:r>
            <a:r>
              <a:rPr lang="uk-UA" altLang="ru-RU" sz="2000" b="1" cap="all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altLang="ru-RU" sz="2000" b="1" cap="all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2000" b="1" cap="all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тиждень толерантності , тиждень </a:t>
            </a:r>
            <a:r>
              <a:rPr lang="uk-UA" altLang="ru-RU" sz="20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«Стоп </a:t>
            </a:r>
            <a:r>
              <a:rPr lang="uk-UA" altLang="ru-RU" sz="2000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булінг</a:t>
            </a:r>
            <a:r>
              <a:rPr lang="uk-UA" altLang="ru-RU" sz="20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», під час </a:t>
            </a:r>
            <a:r>
              <a:rPr lang="uk-UA" altLang="ru-RU" sz="2000" b="1" cap="all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яких </a:t>
            </a:r>
            <a:r>
              <a:rPr lang="uk-UA" altLang="ru-RU" sz="20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були організовані наступні заходи:</a:t>
            </a:r>
            <a:endParaRPr lang="ru-RU" altLang="ru-RU" sz="2000" b="1" cap="all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193675" y="3476625"/>
            <a:ext cx="2832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малюнків  «Стоп булінг»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0" name="TextBox 8"/>
          <p:cNvSpPr txBox="1">
            <a:spLocks noChangeArrowheads="1"/>
          </p:cNvSpPr>
          <p:nvPr/>
        </p:nvSpPr>
        <p:spPr bwMode="auto">
          <a:xfrm>
            <a:off x="5721350" y="3233738"/>
            <a:ext cx="32083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зустріч з старшим інспектором сектору ювенальної превенції капітаном поліції Донець Валерією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Павлівною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08512" y="1518625"/>
            <a:ext cx="2427634" cy="1618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28600" y="1518625"/>
            <a:ext cx="2797277" cy="1864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943" name="TextBox 2"/>
          <p:cNvSpPr txBox="1">
            <a:spLocks noChangeArrowheads="1"/>
          </p:cNvSpPr>
          <p:nvPr/>
        </p:nvSpPr>
        <p:spPr bwMode="auto">
          <a:xfrm>
            <a:off x="3279775" y="4610100"/>
            <a:ext cx="26241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виховні години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залишає свій слід»,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не дозволю себе ображати» та </a:t>
            </a:r>
            <a:r>
              <a:rPr lang="uk-UA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4" name="TextBox 3"/>
          <p:cNvSpPr txBox="1">
            <a:spLocks noChangeArrowheads="1"/>
          </p:cNvSpPr>
          <p:nvPr/>
        </p:nvSpPr>
        <p:spPr bwMode="auto">
          <a:xfrm>
            <a:off x="3302000" y="1539875"/>
            <a:ext cx="2441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uk-UA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шкільна акція «Наші долоньки проти насилля»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921546" y="4729857"/>
            <a:ext cx="251460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64741" y="4417039"/>
            <a:ext cx="2834780" cy="1889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250756" y="2598747"/>
            <a:ext cx="2286700" cy="1524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1"/>
            <a:ext cx="838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Реалізація стратегічних напрямків роботи закладу в 2019/2020 </a:t>
            </a:r>
            <a:r>
              <a:rPr lang="uk-UA" sz="2400" b="1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4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165287"/>
              </p:ext>
            </p:extLst>
          </p:nvPr>
        </p:nvGraphicFramePr>
        <p:xfrm>
          <a:off x="152400" y="821487"/>
          <a:ext cx="8991600" cy="6137331"/>
        </p:xfrm>
        <a:graphic>
          <a:graphicData uri="http://schemas.openxmlformats.org/drawingml/2006/table">
            <a:tbl>
              <a:tblPr/>
              <a:tblGrid>
                <a:gridCol w="1590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7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1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6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0678"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Маркетингова стратегія ЗЗСО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854" marR="348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Внутрішній моніторинг якості освіти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854" marR="348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Презентаційна діяльність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854" marR="348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Оптимізація роботи з обдарованими учнями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854" marR="348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Наскрізний виховний процес та безпечне середовище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854" marR="348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66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Спрямовано усіх складових діяльності закладу на роботу з цільовою аудиторією.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Забезпечено відкритість діяльності закладу (презентація роботи на офіційному сайті та </a:t>
                      </a:r>
                      <a:r>
                        <a:rPr kumimoji="0" lang="uk-UA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ютуб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каналі), організовано випуски шкільної газети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54" marR="348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Проведено перший підготовчий дослідження грамотності в читанні та природничо-математичної грамотності для 4-х, 7-х класів (апробаційне дослідження та робота з цільовою аудиторією у зв’язку з карантином перенесено на 2020/2021 н.р.)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Створена система самооцінювання діяльності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Проводилось систематично дослідження рівня задоволеності освітнім процесом здобувачами освіти шляхом їх анкетування.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54" marR="348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Поширення досвіду МРСН (проведено творчу зустріч з педагогічним колективом Ізюмської ЗОШ № 6, надаються консультації щодо запровадження МРСН ХЗОШ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№ 63).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Складено та реалізуються угоди про співпрацю з ЗВО І-ІІ та ІІІ –І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рівня акредитації.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Діє на базі школи шкільний консалтинговий центр, відбувається коучингова підтримка молодих спеціалістів.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54" marR="348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Проведено моніторинг різних видів обдарованості учнів, складено та реалізуються індивідуальні плани роботи з кожним учнем відповідно до його здібностей.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Проведено профорієнтаційну роботу викладачами  ЗВО І-ІІ та ІІІ –І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рівня акредитації.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Організовано роботу різноманітних мистецьких та спортивних гуртків, налагоджено співпрацю з ДЮСШ ЦДЮТ №3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Проведено шкільну наукову конференцію.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54" marR="348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Створено інклюзивне середовище</a:t>
                      </a: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(відкрито клас з інклюзивним навчанням).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Здійснюється соціально-психологічний супровід освітнього процесу.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Проведення заходів  з попередження </a:t>
                      </a:r>
                      <a:r>
                        <a:rPr kumimoji="0" lang="uk-UA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булінгу</a:t>
                      </a: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, формування навичок уникнення потенціальних ризиків та небезпек.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Діяльність СПОУ.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"/>
                        <a:tabLst/>
                      </a:pPr>
                      <a:r>
                        <a:rPr kumimoji="0" lang="uk-UA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Ефективна  діяльність школи лідера та учнівського самоврядування.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4854" marR="348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248400" y="0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152400" y="152400"/>
            <a:ext cx="6172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altLang="ru-RU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учнівських</a:t>
            </a:r>
            <a:r>
              <a:rPr lang="ru-RU" altLang="ru-RU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громадських</a:t>
            </a:r>
            <a:r>
              <a:rPr lang="ru-RU" altLang="ru-RU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ініціатив</a:t>
            </a:r>
            <a:r>
              <a:rPr lang="ru-RU" altLang="ru-RU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районної</a:t>
            </a:r>
            <a:r>
              <a:rPr lang="ru-RU" altLang="ru-RU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дитячо-юнацької</a:t>
            </a:r>
            <a:r>
              <a:rPr lang="ru-RU" altLang="ru-RU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асоціації</a:t>
            </a:r>
            <a:r>
              <a:rPr lang="ru-RU" altLang="ru-RU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"ШУМ« «Марафон </a:t>
            </a:r>
            <a:r>
              <a:rPr lang="ru-RU" altLang="ru-RU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унікальних</a:t>
            </a:r>
            <a:r>
              <a:rPr lang="ru-RU" altLang="ru-RU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справ» ХМОУС </a:t>
            </a:r>
          </a:p>
          <a:p>
            <a:pPr algn="ctr">
              <a:defRPr/>
            </a:pPr>
            <a:r>
              <a:rPr lang="ru-RU" altLang="ru-RU" b="1" cap="all" dirty="0" err="1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ru-RU" altLang="ru-RU" b="1" cap="all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Цінуй</a:t>
            </a:r>
            <a:r>
              <a:rPr lang="ru-RU" altLang="ru-RU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своє</a:t>
            </a:r>
            <a:r>
              <a:rPr lang="ru-RU" altLang="ru-RU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altLang="ru-RU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04800" y="1600200"/>
            <a:ext cx="3822290" cy="286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04800" y="3962400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66" name="Прямоугольник 2"/>
          <p:cNvSpPr>
            <a:spLocks noChangeArrowheads="1"/>
          </p:cNvSpPr>
          <p:nvPr/>
        </p:nvSpPr>
        <p:spPr bwMode="auto">
          <a:xfrm>
            <a:off x="4419600" y="5983288"/>
            <a:ext cx="426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Районний</a:t>
            </a: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</a:t>
            </a:r>
            <a:r>
              <a:rPr lang="ru-RU" alt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лідерів</a:t>
            </a: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учнівського</a:t>
            </a: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самоврядування</a:t>
            </a:r>
            <a:r>
              <a:rPr lang="ru-RU" alt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«Ми – разом»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191000" y="2590800"/>
            <a:ext cx="234315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 rot="5400000">
            <a:off x="6334125" y="3114675"/>
            <a:ext cx="2971800" cy="22288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6"/>
          <p:cNvSpPr txBox="1">
            <a:spLocks noChangeArrowheads="1"/>
          </p:cNvSpPr>
          <p:nvPr/>
        </p:nvSpPr>
        <p:spPr bwMode="auto">
          <a:xfrm>
            <a:off x="381000" y="1336675"/>
            <a:ext cx="845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харчування в закладі освіти сприяє формуванню культури здорового харчування у здобувачів освіти.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609600" y="2168525"/>
          <a:ext cx="7543800" cy="2218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5867400" y="4140189"/>
            <a:ext cx="2819400" cy="211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/>
          </a:blip>
          <a:srcRect t="25143"/>
          <a:stretch/>
        </p:blipFill>
        <p:spPr bwMode="auto">
          <a:xfrm>
            <a:off x="3825240" y="4538662"/>
            <a:ext cx="1746984" cy="1717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/>
          </a:blip>
          <a:srcRect t="17874"/>
          <a:stretch/>
        </p:blipFill>
        <p:spPr bwMode="auto">
          <a:xfrm>
            <a:off x="381000" y="4206864"/>
            <a:ext cx="3216524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38227"/>
            <a:ext cx="8686800" cy="129844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28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Організація харчування учнів</a:t>
            </a:r>
            <a:endParaRPr lang="ru-RU" altLang="ru-RU" sz="2800" b="1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205913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Профілактична робота з питань запобігання </a:t>
            </a:r>
            <a:b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всіх видів </a:t>
            </a:r>
            <a:r>
              <a:rPr lang="uk-UA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травматизму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354807" y="1130956"/>
            <a:ext cx="381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Створено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безпечні умови для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всіх учасників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endParaRPr lang="uk-UA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4114800" y="3348038"/>
            <a:ext cx="28051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Вжито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попередження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травмування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304800" y="4419600"/>
            <a:ext cx="3810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проведено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«Будь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уважним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дорозі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водоймищах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«Правила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поводження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вибухонебезпечними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предметами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2093913"/>
            <a:ext cx="33147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313" y="1544638"/>
            <a:ext cx="2178050" cy="145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813" y="5256213"/>
            <a:ext cx="19431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288" y="5180013"/>
            <a:ext cx="21717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138" y="4010025"/>
            <a:ext cx="1565275" cy="104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43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6"/>
          <a:stretch>
            <a:fillRect/>
          </a:stretch>
        </p:blipFill>
        <p:spPr bwMode="auto">
          <a:xfrm>
            <a:off x="6683375" y="2620963"/>
            <a:ext cx="2100263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1173163"/>
            <a:ext cx="209391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24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Заняття для учнів з елементами тренінгу </a:t>
            </a:r>
            <a:br>
              <a:rPr lang="uk-UA" altLang="ru-RU" sz="24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altLang="ru-RU" sz="24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«Згуртованість учнівських колективів»</a:t>
            </a:r>
            <a:endParaRPr lang="ru-RU" altLang="ru-RU" sz="2400" b="1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9" name="Picture 5" descr="IMG-a5723c28805825959171699037135593-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024188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8" descr="IMG_20191202_113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3146425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4" descr="IMG_20191202_1244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338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0"/>
            <a:ext cx="8686800" cy="129844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28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Діти пільгового контингенту</a:t>
            </a:r>
            <a:endParaRPr lang="ru-RU" altLang="ru-RU" sz="2800" b="1" dirty="0" smtClean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170" name="Object 8"/>
          <p:cNvGraphicFramePr>
            <a:graphicFrameLocks noGrp="1"/>
          </p:cNvGraphicFramePr>
          <p:nvPr>
            <p:ph sz="half" idx="1"/>
          </p:nvPr>
        </p:nvGraphicFramePr>
        <p:xfrm>
          <a:off x="304800" y="2790825"/>
          <a:ext cx="4191000" cy="234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Диаграмма" r:id="rId3" imgW="7753502" imgH="4333951" progId="Excel.Sheet.8">
                  <p:embed/>
                </p:oleObj>
              </mc:Choice>
              <mc:Fallback>
                <p:oleObj name="Диаграмма" r:id="rId3" imgW="7753502" imgH="4333951" progId="Excel.Sheet.8">
                  <p:embed/>
                  <p:pic>
                    <p:nvPicPr>
                      <p:cNvPr id="0" name="Object 8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790825"/>
                        <a:ext cx="4191000" cy="234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304800" y="1193800"/>
          <a:ext cx="8534400" cy="482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Диаграмма" r:id="rId5" imgW="11772855" imgH="7829612" progId="MSGraph.Chart.8">
                  <p:embed followColorScheme="full"/>
                </p:oleObj>
              </mc:Choice>
              <mc:Fallback>
                <p:oleObj name="Диаграмма" r:id="rId5" imgW="11772855" imgH="7829612" progId="MSGraph.Chart.8">
                  <p:embed followColorScheme="full"/>
                  <p:pic>
                    <p:nvPicPr>
                      <p:cNvPr id="0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93800"/>
                        <a:ext cx="8534400" cy="4826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 b="4443"/>
          <a:stretch/>
        </p:blipFill>
        <p:spPr bwMode="auto">
          <a:xfrm>
            <a:off x="4188516" y="1295400"/>
            <a:ext cx="4117283" cy="251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200" y="92485"/>
            <a:ext cx="9392265" cy="7334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uk-UA" sz="24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Бібліотека </a:t>
            </a:r>
            <a:r>
              <a:rPr lang="uk-UA" sz="2400" b="1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 інформаційно-ресурсний центр</a:t>
            </a:r>
            <a:endParaRPr lang="ru-RU" sz="2400" b="1" dirty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4" name="Содержимое 3" descr="C:\Users\User\Downloads\MyCollages (3)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124200"/>
            <a:ext cx="3733800" cy="3429000"/>
          </a:xfrm>
        </p:spPr>
      </p:pic>
      <p:pic>
        <p:nvPicPr>
          <p:cNvPr id="46085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17" y="4039829"/>
            <a:ext cx="411728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Рисунок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73583"/>
            <a:ext cx="2514600" cy="20226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630362"/>
          </a:xfrm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5410200"/>
          </a:xfrm>
        </p:spPr>
        <p:txBody>
          <a:bodyPr>
            <a:normAutofit fontScale="32500" lnSpcReduction="20000"/>
          </a:bodyPr>
          <a:lstStyle/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ru-RU" sz="4600" b="1" dirty="0" err="1" smtClean="0">
                <a:latin typeface="Times New Roman" pitchFamily="18" charset="0"/>
                <a:cs typeface="Times New Roman" pitchFamily="18" charset="0"/>
              </a:rPr>
              <a:t>повірені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b="1" dirty="0" err="1" smtClean="0">
                <a:latin typeface="Times New Roman" pitchFamily="18" charset="0"/>
                <a:cs typeface="Times New Roman" pitchFamily="18" charset="0"/>
              </a:rPr>
              <a:t>прибори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b="1" dirty="0" err="1" smtClean="0">
                <a:latin typeface="Times New Roman" pitchFamily="18" charset="0"/>
                <a:cs typeface="Times New Roman" pitchFamily="18" charset="0"/>
              </a:rPr>
              <a:t>показників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 тепла, </a:t>
            </a:r>
            <a:r>
              <a:rPr lang="ru-RU" sz="4600" b="1" dirty="0" err="1" smtClean="0">
                <a:latin typeface="Times New Roman" pitchFamily="18" charset="0"/>
                <a:cs typeface="Times New Roman" pitchFamily="18" charset="0"/>
              </a:rPr>
              <a:t>тиску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4600" b="1" dirty="0" err="1" smtClean="0">
                <a:latin typeface="Times New Roman" pitchFamily="18" charset="0"/>
                <a:cs typeface="Times New Roman" pitchFamily="18" charset="0"/>
              </a:rPr>
              <a:t>трубопроводі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b="1" dirty="0" err="1" smtClean="0">
                <a:latin typeface="Times New Roman" pitchFamily="18" charset="0"/>
                <a:cs typeface="Times New Roman" pitchFamily="18" charset="0"/>
              </a:rPr>
              <a:t>тепломережі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4600" b="1" dirty="0" err="1" smtClean="0">
                <a:latin typeface="Times New Roman" pitchFamily="18" charset="0"/>
                <a:cs typeface="Times New Roman" pitchFamily="18" charset="0"/>
              </a:rPr>
              <a:t>підвальному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b="1" dirty="0" err="1" smtClean="0">
                <a:latin typeface="Times New Roman" pitchFamily="18" charset="0"/>
                <a:cs typeface="Times New Roman" pitchFamily="18" charset="0"/>
              </a:rPr>
              <a:t>приміщенні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b="1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ru-RU" sz="4600" b="1" dirty="0" err="1" smtClean="0">
                <a:latin typeface="Times New Roman" pitchFamily="18" charset="0"/>
                <a:cs typeface="Times New Roman" pitchFamily="18" charset="0"/>
              </a:rPr>
              <a:t>проведені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600" b="1" dirty="0" err="1" smtClean="0">
                <a:latin typeface="Times New Roman" pitchFamily="18" charset="0"/>
                <a:cs typeface="Times New Roman" pitchFamily="18" charset="0"/>
              </a:rPr>
              <a:t>гідравлічні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600" b="1" dirty="0" err="1" smtClean="0">
                <a:latin typeface="Times New Roman" pitchFamily="18" charset="0"/>
                <a:cs typeface="Times New Roman" pitchFamily="18" charset="0"/>
              </a:rPr>
              <a:t>випробування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 на тепловому </a:t>
            </a:r>
            <a:r>
              <a:rPr lang="ru-RU" sz="4600" b="1" dirty="0" err="1" smtClean="0">
                <a:latin typeface="Times New Roman" pitchFamily="18" charset="0"/>
                <a:cs typeface="Times New Roman" pitchFamily="18" charset="0"/>
              </a:rPr>
              <a:t>пункті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4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заміна змішувачів для води (5 шт.), шлангів для води</a:t>
            </a:r>
            <a:r>
              <a:rPr lang="ru-RU" sz="4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ремонт м’якої покрівлі (частково 12 м</a:t>
            </a:r>
            <a:r>
              <a:rPr lang="uk-UA" sz="46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);</a:t>
            </a:r>
            <a:endParaRPr lang="ru-RU" sz="4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вивіз негабаритного сміття (30м</a:t>
            </a:r>
            <a:r>
              <a:rPr lang="uk-UA" sz="4600" b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) ;</a:t>
            </a:r>
            <a:endParaRPr lang="ru-RU" sz="4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технічне діагностування вогнегасників, перезарядка,  комплектація етикеткою  (58 шт.);</a:t>
            </a:r>
            <a:endParaRPr lang="en-US" altLang="ko-KR" sz="4600" b="1" dirty="0" smtClean="0">
              <a:latin typeface="Times New Roman" pitchFamily="18" charset="0"/>
              <a:ea typeface="굴림" pitchFamily="34" charset="-127"/>
              <a:cs typeface="Times New Roman" pitchFamily="18" charset="0"/>
            </a:endParaRP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монтаж та підключення комп’ютерного класу для початкової школи ;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ремонт відеоспостереження :</a:t>
            </a:r>
            <a:endParaRPr lang="ru-RU" sz="4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 2" panose="05020102010507070707" pitchFamily="18" charset="2"/>
              <a:buNone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-  заміна відеокамери (демонтаж, монтаж );</a:t>
            </a:r>
            <a:endParaRPr lang="ru-RU" sz="4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 2" panose="05020102010507070707" pitchFamily="18" charset="2"/>
              <a:buNone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- заміна </a:t>
            </a:r>
            <a:r>
              <a:rPr lang="uk-UA" sz="4600" b="1" dirty="0" err="1" smtClean="0">
                <a:latin typeface="Times New Roman" pitchFamily="18" charset="0"/>
                <a:cs typeface="Times New Roman" pitchFamily="18" charset="0"/>
              </a:rPr>
              <a:t>електро</a:t>
            </a: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, - </a:t>
            </a:r>
            <a:r>
              <a:rPr lang="uk-UA" sz="4600" b="1" dirty="0" err="1" smtClean="0">
                <a:latin typeface="Times New Roman" pitchFamily="18" charset="0"/>
                <a:cs typeface="Times New Roman" pitchFamily="18" charset="0"/>
              </a:rPr>
              <a:t>відеопроводу</a:t>
            </a: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 (демонтаж, монтаж );</a:t>
            </a:r>
            <a:endParaRPr lang="ru-RU" sz="4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 2" panose="05020102010507070707" pitchFamily="18" charset="2"/>
              <a:buNone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- заміна запобіжників, з’єднань, комплектуючих для відеокамери;</a:t>
            </a:r>
            <a:endParaRPr lang="ru-RU" sz="4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 typeface="Wingdings 2" panose="05020102010507070707" pitchFamily="18" charset="2"/>
              <a:buNone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- ремонт монітору відеоспостереження;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проведені змивні роботи (157 м</a:t>
            </a:r>
            <a:r>
              <a:rPr lang="uk-UA" sz="46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), шпаклювання, фарбування стін та стелі (Світлиця) 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монтаж окремих кабінок у туалеті для хлопців початкової школи </a:t>
            </a: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проведені  роботи по встановленню панелей МДФ ;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заміна шпалер (кабінети №№ 13,51) ;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проведені очисні роботи каналізаційного змиву (їдальня, підвальне приміщення) ;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проведені електрозварювальні  роботи опалення (роздягальня  спортивної зали) та встановлення  дверей (роздягальня у вестибюлі) ;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 проведені  роботи з видалення плісняви (обідня зала, спортивна зала) 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uk-UA" sz="4600" b="1" dirty="0" smtClean="0">
                <a:latin typeface="Times New Roman" pitchFamily="18" charset="0"/>
                <a:cs typeface="Times New Roman" pitchFamily="18" charset="0"/>
              </a:rPr>
              <a:t>проведені  роботи з технічного обстеження аварійної будівельної конструкції  (для зносу теплиці).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altLang="ru-RU" sz="1800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5800" y="304800"/>
            <a:ext cx="8153400" cy="675928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uk-UA" altLang="ru-RU" sz="24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Загальна вартість залучених позабюджетних коштів </a:t>
            </a:r>
            <a:r>
              <a:rPr lang="uk-UA" sz="2400" b="1" cap="all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uk-UA" sz="2400" b="1" cap="all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400" cap="all" dirty="0">
              <a:solidFill>
                <a:srgbClr val="00B050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630362"/>
          </a:xfrm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5486400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проведені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 з монтажу нового лічильника на трубопроводі холодного водогону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15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частково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відремонтований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цоколь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будівлі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проведені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по заміні кахлю на підлозі  в приміщенні їдальні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 миття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посуду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 та на вході до вестибюлю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роведені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щодо  </a:t>
            </a:r>
            <a:r>
              <a:rPr lang="uk-UA" sz="1500" b="1" dirty="0" err="1">
                <a:latin typeface="Times New Roman" pitchFamily="18" charset="0"/>
                <a:cs typeface="Times New Roman" pitchFamily="18" charset="0"/>
              </a:rPr>
              <a:t>вста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новленн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uk-UA" sz="1500" b="1" dirty="0" err="1">
                <a:latin typeface="Times New Roman" pitchFamily="18" charset="0"/>
                <a:cs typeface="Times New Roman" pitchFamily="18" charset="0"/>
              </a:rPr>
              <a:t>металопластикових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 вікон та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вхід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них дверей  біля актової зали; 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 частково в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ідремонтован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меблі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 в приміщеннях та актовій залі закладу;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роводил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сь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аміри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опору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ізоляції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випробування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діелектричних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прибори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показників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тепла,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тиску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трубопроводі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тепломережі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підвальному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приміщені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проведені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гідравлічні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випробування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на тепловому 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пункті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altLang="ru-RU" sz="1800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5800" y="304800"/>
            <a:ext cx="8153400" cy="675928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uk-UA" altLang="ru-RU" sz="24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Загальна вартість залучених позабюджетних коштів </a:t>
            </a:r>
            <a:r>
              <a:rPr lang="uk-UA" sz="2400" b="1" cap="all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uk-UA" sz="2400" b="1" cap="all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400" cap="all" dirty="0">
              <a:solidFill>
                <a:srgbClr val="00B050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296400" cy="533399"/>
          </a:xfrm>
          <a:extLst/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24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Ремонтно-будівельні роботи</a:t>
            </a:r>
            <a:endParaRPr lang="ru-RU" altLang="ru-RU" sz="2400" b="1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8" descr="C:\Users\user\Desktop\фото\2017-2018\DSC0296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" y="990600"/>
            <a:ext cx="1799705" cy="1201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4" descr="C:\Users\user\Desktop\фото\Новая папка (5)\IMG_20170329_1214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609600"/>
            <a:ext cx="1944216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6" descr="C:\Users\user\Desktop\фото\Новая папка (5)\DSC03467.JPG"/>
          <p:cNvPicPr>
            <a:picLocks noChangeAspect="1" noChangeArrowheads="1"/>
          </p:cNvPicPr>
          <p:nvPr/>
        </p:nvPicPr>
        <p:blipFill>
          <a:blip r:embed="rId6" cstate="print"/>
          <a:srcRect l="34269" t="6294" r="10626" b="14563"/>
          <a:stretch>
            <a:fillRect/>
          </a:stretch>
        </p:blipFill>
        <p:spPr bwMode="auto">
          <a:xfrm>
            <a:off x="5486400" y="990600"/>
            <a:ext cx="1961208" cy="1613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0" descr="C:\Users\user\Desktop\фото\2018\DSC057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852936"/>
            <a:ext cx="2689511" cy="15126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6" descr="C:\Users\user\Desktop\фото\2017-2018\fcc48fb2f34728d1be322b95d32ee04c-1024x78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725144"/>
            <a:ext cx="2232248" cy="1709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7" descr="C:\Users\user\Desktop\фото\2020\IMG_20200212_15392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3573016"/>
            <a:ext cx="1225550" cy="1631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4" descr="C:\Users\user\Desktop\фото\2020\IMG_20191212_1614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3573016"/>
            <a:ext cx="1295400" cy="1728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2" descr="C:\Users\user\Desktop\фото\2020\IMG_20191011_130914.jpg"/>
          <p:cNvPicPr>
            <a:picLocks noChangeAspect="1" noChangeArrowheads="1"/>
          </p:cNvPicPr>
          <p:nvPr/>
        </p:nvPicPr>
        <p:blipFill>
          <a:blip r:embed="rId11" cstate="print"/>
          <a:srcRect t="22002"/>
          <a:stretch>
            <a:fillRect/>
          </a:stretch>
        </p:blipFill>
        <p:spPr bwMode="auto">
          <a:xfrm>
            <a:off x="7596336" y="2780928"/>
            <a:ext cx="1314450" cy="1368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3" descr="C:\Users\user\Desktop\фото\2020\IMG_20200206_151111.jpg"/>
          <p:cNvPicPr>
            <a:picLocks noChangeAspect="1" noChangeArrowheads="1"/>
          </p:cNvPicPr>
          <p:nvPr/>
        </p:nvPicPr>
        <p:blipFill>
          <a:blip r:embed="rId12" cstate="print"/>
          <a:srcRect l="11104"/>
          <a:stretch>
            <a:fillRect/>
          </a:stretch>
        </p:blipFill>
        <p:spPr bwMode="auto">
          <a:xfrm>
            <a:off x="6084168" y="3501008"/>
            <a:ext cx="1152971" cy="172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1" descr="C:\Users\user\Desktop\фото\2020\IMG_20190917_16532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78400" y="4653136"/>
            <a:ext cx="1242915" cy="1655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915816" y="5517232"/>
            <a:ext cx="4464496" cy="1169551"/>
          </a:xfrm>
          <a:prstGeom prst="rect">
            <a:avLst/>
          </a:prstGeom>
          <a:solidFill>
            <a:schemeClr val="accent3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uk-UA" sz="1400" dirty="0">
                <a:solidFill>
                  <a:schemeClr val="tx1"/>
                </a:solidFill>
              </a:rPr>
              <a:t> заміна змішувачів для води (5 шт.), шлангів для води</a:t>
            </a:r>
            <a:r>
              <a:rPr lang="ru-RU" sz="1400" dirty="0">
                <a:solidFill>
                  <a:schemeClr val="tx1"/>
                </a:solidFill>
              </a:rPr>
              <a:t>; 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sz="1400" dirty="0">
                <a:solidFill>
                  <a:schemeClr val="tx1"/>
                </a:solidFill>
              </a:rPr>
              <a:t> ремонт м’якої покрівлі (частково 12 м</a:t>
            </a:r>
            <a:r>
              <a:rPr lang="uk-UA" sz="1400" baseline="30000" dirty="0">
                <a:solidFill>
                  <a:schemeClr val="tx1"/>
                </a:solidFill>
              </a:rPr>
              <a:t>2</a:t>
            </a:r>
            <a:r>
              <a:rPr lang="uk-UA" sz="1400" dirty="0">
                <a:solidFill>
                  <a:schemeClr val="tx1"/>
                </a:solidFill>
              </a:rPr>
              <a:t>);</a:t>
            </a:r>
            <a:endParaRPr lang="ru-RU" sz="1400" dirty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uk-UA" sz="1400" dirty="0">
                <a:solidFill>
                  <a:schemeClr val="tx1"/>
                </a:solidFill>
              </a:rPr>
              <a:t> вивіз негабаритного сміття (30м</a:t>
            </a:r>
            <a:r>
              <a:rPr lang="uk-UA" sz="1400" baseline="30000" dirty="0">
                <a:solidFill>
                  <a:schemeClr val="tx1"/>
                </a:solidFill>
              </a:rPr>
              <a:t>3</a:t>
            </a:r>
            <a:r>
              <a:rPr lang="uk-UA" sz="1400" dirty="0">
                <a:solidFill>
                  <a:schemeClr val="tx1"/>
                </a:solidFill>
              </a:rPr>
              <a:t>);</a:t>
            </a:r>
            <a:endParaRPr lang="ru-RU" sz="1400" dirty="0">
              <a:solidFill>
                <a:schemeClr val="tx1"/>
              </a:solidFill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uk-UA" sz="1400" dirty="0">
                <a:solidFill>
                  <a:schemeClr val="tx1"/>
                </a:solidFill>
              </a:rPr>
              <a:t> технічне діагностування вогнегасників, перезарядка,  </a:t>
            </a:r>
          </a:p>
          <a:p>
            <a:pPr algn="just">
              <a:defRPr/>
            </a:pPr>
            <a:r>
              <a:rPr lang="uk-UA" sz="1400" dirty="0">
                <a:solidFill>
                  <a:schemeClr val="tx1"/>
                </a:solidFill>
              </a:rPr>
              <a:t>  комплектація етикеткою  (58 шт.);</a:t>
            </a:r>
            <a:endParaRPr lang="en-US" altLang="ko-KR" sz="1400" dirty="0">
              <a:solidFill>
                <a:schemeClr val="tx1"/>
              </a:solidFill>
              <a:latin typeface="Verdana" pitchFamily="34" charset="0"/>
              <a:ea typeface="굴림" pitchFamily="34" charset="-127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IMG_20200212_1456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3048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838200" y="304800"/>
            <a:ext cx="73152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лютому проведено на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тематичний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спецкурс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доброчесність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шляхи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закладах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кандидатом 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наук, доцентом,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завідувачем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Гречаник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О.Є.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86200" y="2286000"/>
            <a:ext cx="50292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Розроблено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затверджено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та доведено до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відома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академічну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доброчесність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v"/>
              <a:defRPr/>
            </a:pPr>
            <a:endParaRPr lang="ru-RU" dirty="0"/>
          </a:p>
          <a:p>
            <a:pPr>
              <a:buFont typeface="Wingdings" pitchFamily="2" charset="2"/>
              <a:buChar char="v"/>
              <a:defRPr/>
            </a:pPr>
            <a:endParaRPr lang="ru-RU" dirty="0"/>
          </a:p>
        </p:txBody>
      </p:sp>
      <p:pic>
        <p:nvPicPr>
          <p:cNvPr id="20485" name="Рисунок 4" descr="IMG_20200212_1508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28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-152400" y="228600"/>
            <a:ext cx="9296400" cy="533399"/>
          </a:xfrm>
          <a:extLst/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28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Ремонтно-будівельні роботи</a:t>
            </a:r>
            <a:endParaRPr lang="ru-RU" sz="2800" b="1" i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8" descr="C:\Users\user\Desktop\фото\2020\IMG_20200212_143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838200"/>
            <a:ext cx="2074025" cy="1558636"/>
          </a:xfrm>
          <a:prstGeom prst="round2DiagRect">
            <a:avLst>
              <a:gd name="adj1" fmla="val 0"/>
              <a:gd name="adj2" fmla="val 25904"/>
            </a:avLst>
          </a:prstGeom>
          <a:noFill/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1" descr="C:\Users\user\Desktop\Фото 2020(2)\IMG_20200224_15091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352800" y="914400"/>
            <a:ext cx="1930400" cy="1447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0" descr="C:\Users\user\Desktop\фото\2020\IMG_20200212_143528.jpg"/>
          <p:cNvPicPr>
            <a:picLocks noChangeAspect="1" noChangeArrowheads="1"/>
          </p:cNvPicPr>
          <p:nvPr/>
        </p:nvPicPr>
        <p:blipFill>
          <a:blip r:embed="rId6" cstate="print"/>
          <a:srcRect t="27950" r="24800" b="28999"/>
          <a:stretch>
            <a:fillRect/>
          </a:stretch>
        </p:blipFill>
        <p:spPr bwMode="auto">
          <a:xfrm>
            <a:off x="5715000" y="914400"/>
            <a:ext cx="2640000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595688" y="5229225"/>
            <a:ext cx="5472112" cy="13843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uk-UA" sz="1100" dirty="0">
                <a:solidFill>
                  <a:schemeClr val="tx1"/>
                </a:solidFill>
              </a:rPr>
              <a:t> </a:t>
            </a:r>
            <a:r>
              <a:rPr lang="uk-UA" sz="1400" dirty="0">
                <a:solidFill>
                  <a:schemeClr val="tx1"/>
                </a:solidFill>
              </a:rPr>
              <a:t>монтаж та підключення комп’ютерного класу для початкової школи;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uk-UA" sz="1400" dirty="0">
                <a:solidFill>
                  <a:schemeClr val="tx1"/>
                </a:solidFill>
              </a:rPr>
              <a:t> ремонт </a:t>
            </a:r>
            <a:r>
              <a:rPr lang="uk-UA" sz="1400" dirty="0" smtClean="0">
                <a:solidFill>
                  <a:schemeClr val="tx1"/>
                </a:solidFill>
              </a:rPr>
              <a:t>відеоспостереження </a:t>
            </a:r>
            <a:r>
              <a:rPr lang="uk-UA" sz="1400" dirty="0">
                <a:solidFill>
                  <a:schemeClr val="tx1"/>
                </a:solidFill>
              </a:rPr>
              <a:t>:</a:t>
            </a:r>
            <a:endParaRPr lang="ru-RU" sz="14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uk-UA" sz="1400" dirty="0">
                <a:solidFill>
                  <a:schemeClr val="tx1"/>
                </a:solidFill>
              </a:rPr>
              <a:t>-  заміна </a:t>
            </a:r>
            <a:r>
              <a:rPr lang="uk-UA" sz="1400" dirty="0" smtClean="0">
                <a:solidFill>
                  <a:schemeClr val="tx1"/>
                </a:solidFill>
              </a:rPr>
              <a:t>відеокамери </a:t>
            </a:r>
            <a:r>
              <a:rPr lang="uk-UA" sz="1400" dirty="0">
                <a:solidFill>
                  <a:schemeClr val="tx1"/>
                </a:solidFill>
              </a:rPr>
              <a:t>(демонтаж, монтаж );</a:t>
            </a:r>
            <a:endParaRPr lang="ru-RU" sz="14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uk-UA" sz="1400" dirty="0">
                <a:solidFill>
                  <a:schemeClr val="tx1"/>
                </a:solidFill>
              </a:rPr>
              <a:t>- заміна електро, -</a:t>
            </a:r>
            <a:r>
              <a:rPr lang="uk-UA" sz="1400" dirty="0" err="1" smtClean="0">
                <a:solidFill>
                  <a:schemeClr val="tx1"/>
                </a:solidFill>
              </a:rPr>
              <a:t>відеопроводу</a:t>
            </a:r>
            <a:r>
              <a:rPr lang="uk-UA" sz="1400" dirty="0" smtClean="0">
                <a:solidFill>
                  <a:schemeClr val="tx1"/>
                </a:solidFill>
              </a:rPr>
              <a:t> </a:t>
            </a:r>
            <a:r>
              <a:rPr lang="uk-UA" sz="1400" dirty="0">
                <a:solidFill>
                  <a:schemeClr val="tx1"/>
                </a:solidFill>
              </a:rPr>
              <a:t>(демонтаж, монтаж );</a:t>
            </a:r>
            <a:endParaRPr lang="ru-RU" sz="14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uk-UA" sz="1400" dirty="0">
                <a:solidFill>
                  <a:schemeClr val="tx1"/>
                </a:solidFill>
              </a:rPr>
              <a:t>- заміна запобіжників, з’єднань, комплектуючих </a:t>
            </a:r>
            <a:r>
              <a:rPr lang="uk-UA" sz="1400" dirty="0" smtClean="0">
                <a:solidFill>
                  <a:schemeClr val="tx1"/>
                </a:solidFill>
              </a:rPr>
              <a:t>відеокамери</a:t>
            </a:r>
            <a:r>
              <a:rPr lang="uk-UA" sz="1400" dirty="0">
                <a:solidFill>
                  <a:schemeClr val="tx1"/>
                </a:solidFill>
              </a:rPr>
              <a:t>;</a:t>
            </a:r>
            <a:endParaRPr lang="ru-RU" sz="140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uk-UA" sz="1400" dirty="0">
                <a:solidFill>
                  <a:schemeClr val="tx1"/>
                </a:solidFill>
              </a:rPr>
              <a:t>- ремонт монітору </a:t>
            </a:r>
            <a:r>
              <a:rPr lang="uk-UA" sz="1400" dirty="0" err="1" smtClean="0">
                <a:solidFill>
                  <a:schemeClr val="tx1"/>
                </a:solidFill>
              </a:rPr>
              <a:t>відеоспотереження</a:t>
            </a:r>
            <a:r>
              <a:rPr lang="uk-UA" sz="1400" dirty="0">
                <a:solidFill>
                  <a:schemeClr val="tx1"/>
                </a:solidFill>
              </a:rPr>
              <a:t>;</a:t>
            </a:r>
          </a:p>
        </p:txBody>
      </p:sp>
      <p:pic>
        <p:nvPicPr>
          <p:cNvPr id="12" name="Picture 19" descr="C:\Users\user\Desktop\Фото 2020(2)\IMG_20200304_0853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667000"/>
            <a:ext cx="2088232" cy="2784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9" descr="C:\Users\user\Desktop\фото\2019\Новая папка\IMG_20190808_1421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2667000"/>
            <a:ext cx="1828800" cy="244064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292725" y="3789363"/>
            <a:ext cx="3600450" cy="8683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uk-UA" sz="1400" dirty="0">
                <a:solidFill>
                  <a:schemeClr val="tx1"/>
                </a:solidFill>
              </a:rPr>
              <a:t> проведені змивні роботи (157 м</a:t>
            </a:r>
            <a:r>
              <a:rPr lang="uk-UA" sz="1400" baseline="30000" dirty="0">
                <a:solidFill>
                  <a:schemeClr val="tx1"/>
                </a:solidFill>
              </a:rPr>
              <a:t>2</a:t>
            </a:r>
            <a:r>
              <a:rPr lang="uk-UA" sz="1400" dirty="0">
                <a:solidFill>
                  <a:schemeClr val="tx1"/>
                </a:solidFill>
              </a:rPr>
              <a:t>), шпаклювання, фарбування стін та стелі</a:t>
            </a:r>
            <a:r>
              <a:rPr lang="ru-RU" sz="1400" dirty="0">
                <a:solidFill>
                  <a:schemeClr val="tx1"/>
                </a:solidFill>
              </a:rPr>
              <a:t>;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uk-UA" sz="1400" dirty="0">
                <a:solidFill>
                  <a:schemeClr val="tx1"/>
                </a:solidFill>
              </a:rPr>
              <a:t> монтаж окремих кабінок у туалеті для хлопців початкової школи</a:t>
            </a:r>
            <a:r>
              <a:rPr lang="ru-RU" sz="1400" dirty="0">
                <a:solidFill>
                  <a:schemeClr val="tx1"/>
                </a:solidFill>
              </a:rPr>
              <a:t>;</a:t>
            </a:r>
            <a:endParaRPr lang="en-US" altLang="ko-KR" sz="1400" dirty="0">
              <a:solidFill>
                <a:schemeClr val="tx1"/>
              </a:solidFill>
              <a:latin typeface="Verdana" pitchFamily="34" charset="0"/>
              <a:ea typeface="굴림" charset="-127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-152400" y="228600"/>
            <a:ext cx="9296400" cy="533399"/>
          </a:xfrm>
          <a:extLst/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28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Ремонтно-будівельні роботи</a:t>
            </a:r>
            <a:endParaRPr lang="ru-RU" sz="2800" b="1" i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3" descr="C:\Users\user\Desktop\фото\2019\Новая папка\IMG_20190813_10592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1000" y="914400"/>
            <a:ext cx="1384069" cy="1845425"/>
          </a:xfrm>
          <a:prstGeom prst="round2DiagRect">
            <a:avLst>
              <a:gd name="adj1" fmla="val 0"/>
              <a:gd name="adj2" fmla="val 22113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9" descr="C:\Users\user\Desktop\фото\2020\IMG_20191002_1644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838200"/>
            <a:ext cx="1800200" cy="2401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C:\Users\user\Desktop\фото\2020\IMG_20191002_1648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2590800"/>
            <a:ext cx="1944216" cy="2592288"/>
          </a:xfrm>
          <a:prstGeom prst="round2DiagRect">
            <a:avLst>
              <a:gd name="adj1" fmla="val 0"/>
              <a:gd name="adj2" fmla="val 1522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8" descr="C:\Users\Человек\Desktop\IMG-20200615-WA0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2286000"/>
            <a:ext cx="2085723" cy="347948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4648200" y="1136650"/>
            <a:ext cx="4176713" cy="9969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uk-UA" sz="1400" dirty="0">
                <a:solidFill>
                  <a:schemeClr val="tx1"/>
                </a:solidFill>
              </a:rPr>
              <a:t>проведені  роботи по встановленню панелей МДФ</a:t>
            </a:r>
            <a:r>
              <a:rPr lang="ru-RU" sz="1400" dirty="0">
                <a:solidFill>
                  <a:schemeClr val="tx1"/>
                </a:solidFill>
              </a:rPr>
              <a:t>;</a:t>
            </a:r>
            <a:endParaRPr lang="uk-UA" sz="1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uk-UA" sz="1400" dirty="0">
                <a:solidFill>
                  <a:schemeClr val="tx1"/>
                </a:solidFill>
              </a:rPr>
              <a:t>заміна шпалер </a:t>
            </a:r>
            <a:r>
              <a:rPr lang="uk-UA" sz="1400" dirty="0" err="1">
                <a:solidFill>
                  <a:schemeClr val="tx1"/>
                </a:solidFill>
              </a:rPr>
              <a:t>каб</a:t>
            </a:r>
            <a:r>
              <a:rPr lang="uk-UA" sz="1400" dirty="0">
                <a:solidFill>
                  <a:schemeClr val="tx1"/>
                </a:solidFill>
              </a:rPr>
              <a:t> №№ 13,51;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uk-UA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проведені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 err="1">
                <a:solidFill>
                  <a:schemeClr val="tx1"/>
                </a:solidFill>
              </a:rPr>
              <a:t>роботи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uk-UA" sz="1400" dirty="0">
                <a:solidFill>
                  <a:schemeClr val="tx1"/>
                </a:solidFill>
              </a:rPr>
              <a:t>по заміні кахлю на підлозі  в приміщенні їдальні </a:t>
            </a:r>
            <a:r>
              <a:rPr lang="ru-RU" sz="1400" dirty="0">
                <a:solidFill>
                  <a:schemeClr val="tx1"/>
                </a:solidFill>
              </a:rPr>
              <a:t>для</a:t>
            </a:r>
            <a:r>
              <a:rPr lang="uk-UA" sz="1400" dirty="0">
                <a:solidFill>
                  <a:schemeClr val="tx1"/>
                </a:solidFill>
              </a:rPr>
              <a:t> миття</a:t>
            </a:r>
            <a:r>
              <a:rPr lang="ru-RU" sz="1400" dirty="0">
                <a:solidFill>
                  <a:schemeClr val="tx1"/>
                </a:solidFill>
              </a:rPr>
              <a:t> посуду</a:t>
            </a:r>
            <a:r>
              <a:rPr lang="uk-UA" sz="1400" dirty="0">
                <a:solidFill>
                  <a:schemeClr val="tx1"/>
                </a:solidFill>
              </a:rPr>
              <a:t> та на вході до вестибюлю </a:t>
            </a:r>
            <a:r>
              <a:rPr lang="ru-RU" sz="1400" dirty="0">
                <a:solidFill>
                  <a:schemeClr val="tx1"/>
                </a:solidFill>
              </a:rPr>
              <a:t>;</a:t>
            </a:r>
          </a:p>
        </p:txBody>
      </p:sp>
      <p:pic>
        <p:nvPicPr>
          <p:cNvPr id="13" name="Picture 23" descr="C:\Users\user\Desktop\фото\2020\IMG_20191025_110850.jpg"/>
          <p:cNvPicPr>
            <a:picLocks noChangeAspect="1" noChangeArrowheads="1"/>
          </p:cNvPicPr>
          <p:nvPr/>
        </p:nvPicPr>
        <p:blipFill>
          <a:blip r:embed="rId8" cstate="print"/>
          <a:srcRect t="21650" r="23400" b="21651"/>
          <a:stretch>
            <a:fillRect/>
          </a:stretch>
        </p:blipFill>
        <p:spPr bwMode="auto">
          <a:xfrm>
            <a:off x="381000" y="2971800"/>
            <a:ext cx="1678106" cy="1656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1" descr="C:\Users\user\Desktop\фото\2020\IMG_20191121_0834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3429000"/>
            <a:ext cx="1852414" cy="2469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85800" y="5876925"/>
            <a:ext cx="8278813" cy="8255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uk-UA" sz="1400" dirty="0">
                <a:solidFill>
                  <a:schemeClr val="tx1"/>
                </a:solidFill>
              </a:rPr>
              <a:t> проведені очисні роботи каналізаційного змиву;</a:t>
            </a:r>
            <a:endParaRPr lang="ru-RU" sz="1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uk-UA" sz="1400" dirty="0">
                <a:solidFill>
                  <a:schemeClr val="tx1"/>
                </a:solidFill>
              </a:rPr>
              <a:t> проведені електрозварювальні  роботи опалення (роздягальня  спортивної зали) та встановлення дверей (роздягальня у вестибюлі, туалети для хлопців);</a:t>
            </a:r>
            <a:endParaRPr lang="en-US" altLang="ko-KR" sz="1400" dirty="0">
              <a:solidFill>
                <a:schemeClr val="tx1"/>
              </a:solidFill>
              <a:latin typeface="Verdana" pitchFamily="34" charset="0"/>
              <a:ea typeface="굴림" charset="-127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uk-UA" sz="1400" dirty="0">
                <a:solidFill>
                  <a:schemeClr val="tx1"/>
                </a:solidFill>
              </a:rPr>
              <a:t>проведені  роботи з технічного обстеження аварійної будівельної конструкції  (для зносу теплиці)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76600" y="5013325"/>
            <a:ext cx="5543550" cy="172878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indent="0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uk-UA" sz="1400" dirty="0" smtClean="0">
                <a:solidFill>
                  <a:schemeClr val="tx1"/>
                </a:solidFill>
              </a:rPr>
              <a:t> вікно енергозберігаюче (2370*1480);</a:t>
            </a:r>
          </a:p>
          <a:p>
            <a:pPr marL="0" indent="0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uk-UA" sz="1400" dirty="0" smtClean="0">
                <a:solidFill>
                  <a:schemeClr val="tx1"/>
                </a:solidFill>
              </a:rPr>
              <a:t> вхідна група (металопластикові вікна, двері);</a:t>
            </a:r>
          </a:p>
          <a:p>
            <a:pPr marL="0" indent="0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uk-UA" sz="1400" dirty="0" smtClean="0">
                <a:solidFill>
                  <a:schemeClr val="tx1"/>
                </a:solidFill>
              </a:rPr>
              <a:t> дошка крейдова  (у кабінетах № 28, 37,57, 58,) -  4 шт.; </a:t>
            </a:r>
            <a:endParaRPr lang="ru-RU" sz="1400" dirty="0" smtClean="0">
              <a:solidFill>
                <a:schemeClr val="tx1"/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uk-UA" sz="1400" dirty="0" smtClean="0">
                <a:solidFill>
                  <a:schemeClr val="tx1"/>
                </a:solidFill>
              </a:rPr>
              <a:t> телевізор (у кабінеті № 30 ) - 1 шт.;</a:t>
            </a:r>
            <a:endParaRPr lang="ru-RU" sz="1400" dirty="0" smtClean="0">
              <a:solidFill>
                <a:schemeClr val="tx1"/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uk-UA" sz="1400" dirty="0" smtClean="0">
                <a:solidFill>
                  <a:schemeClr val="tx1"/>
                </a:solidFill>
              </a:rPr>
              <a:t> стелаж для посуду  металевий  - 1 шт. </a:t>
            </a:r>
            <a:endParaRPr lang="ru-RU" sz="1400" dirty="0" smtClean="0">
              <a:solidFill>
                <a:schemeClr val="tx1"/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endParaRPr lang="uk-UA" altLang="ko-KR" sz="14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altLang="ko-KR" sz="1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2195736" y="0"/>
            <a:ext cx="5544616" cy="720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20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Придбано за залучені кошти батьків </a:t>
            </a:r>
            <a:br>
              <a:rPr lang="uk-UA" sz="2000" b="1" dirty="0" smtClean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" name="Picture 9" descr="C:\Users\user\Desktop\фото\2020\IMG_20200214_110854.jpg"/>
          <p:cNvPicPr>
            <a:picLocks noChangeAspect="1" noChangeArrowheads="1"/>
          </p:cNvPicPr>
          <p:nvPr/>
        </p:nvPicPr>
        <p:blipFill>
          <a:blip r:embed="rId3" cstate="print"/>
          <a:srcRect t="3801" b="24800"/>
          <a:stretch>
            <a:fillRect/>
          </a:stretch>
        </p:blipFill>
        <p:spPr bwMode="auto">
          <a:xfrm>
            <a:off x="4644008" y="620688"/>
            <a:ext cx="1815181" cy="172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8" descr="C:\Users\user\Desktop\фото\2020\IMG_20191217_143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457200"/>
            <a:ext cx="1512168" cy="2015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11" descr="C:\Users\user\Desktop\фото\2020\IMG_20200113_152505.jpg"/>
          <p:cNvPicPr>
            <a:picLocks noChangeAspect="1" noChangeArrowheads="1"/>
          </p:cNvPicPr>
          <p:nvPr/>
        </p:nvPicPr>
        <p:blipFill>
          <a:blip r:embed="rId5" cstate="print"/>
          <a:srcRect t="8329" b="12546"/>
          <a:stretch>
            <a:fillRect/>
          </a:stretch>
        </p:blipFill>
        <p:spPr bwMode="auto">
          <a:xfrm>
            <a:off x="6660232" y="2708920"/>
            <a:ext cx="1841889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6" name="Picture 10" descr="https://school164.klasna.com/uploads/editor/238/56349/sitepage_628/images/televizor_k_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609600"/>
            <a:ext cx="2853633" cy="1881614"/>
          </a:xfrm>
          <a:prstGeom prst="round2Diag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9228" name="Picture 12" descr="https://school164.klasna.com/uploads/editor/238/56349/sitepage_628/images/doshka_kreydova_k_58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2708920"/>
            <a:ext cx="3005552" cy="1728192"/>
          </a:xfrm>
          <a:prstGeom prst="round2Diag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9230" name="Picture 14" descr="https://school164.klasna.com/uploads/editor/238/56349/sitepage_628/images/stelazh_dlya_posudu_metalevi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2708920"/>
            <a:ext cx="1930714" cy="3600400"/>
          </a:xfrm>
          <a:prstGeom prst="round2DiagRect">
            <a:avLst/>
          </a:prstGeom>
          <a:noFill/>
          <a:ln w="76200">
            <a:solidFill>
              <a:schemeClr val="bg1"/>
            </a:solidFill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2438400"/>
            <a:ext cx="1800200" cy="2397625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5" name="Схема 4"/>
          <p:cNvGraphicFramePr/>
          <p:nvPr/>
        </p:nvGraphicFramePr>
        <p:xfrm>
          <a:off x="1979712" y="274638"/>
          <a:ext cx="144016" cy="130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3"/>
          <p:cNvSpPr txBox="1">
            <a:spLocks/>
          </p:cNvSpPr>
          <p:nvPr/>
        </p:nvSpPr>
        <p:spPr bwMode="auto">
          <a:xfrm>
            <a:off x="1115616" y="0"/>
            <a:ext cx="6912768" cy="17945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200" b="1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uk-UA" sz="1200" b="1" i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uk-UA" sz="1200" b="1" i="1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uk-UA" sz="1400" b="1" i="1" kern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14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14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4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uk-UA" sz="14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бюджету</a:t>
            </a:r>
            <a:r>
              <a:rPr lang="ru-RU" sz="14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14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було</a:t>
            </a:r>
            <a:r>
              <a:rPr lang="ru-RU" sz="14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u="sng" kern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виділено</a:t>
            </a:r>
            <a:r>
              <a:rPr lang="ru-RU" sz="14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u="sng" kern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кошти</a:t>
            </a:r>
            <a:r>
              <a:rPr lang="ru-RU" sz="14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b="1" i="1" u="sng" kern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будівельні</a:t>
            </a:r>
            <a:r>
              <a:rPr lang="ru-RU" sz="14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u="sng" kern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4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4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заміна</a:t>
            </a: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м'якої</a:t>
            </a: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покрівлі</a:t>
            </a:r>
            <a:r>
              <a:rPr lang="uk-UA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(3</a:t>
            </a:r>
            <a:r>
              <a:rPr lang="uk-UA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 м</a:t>
            </a:r>
            <a:r>
              <a:rPr lang="ru-RU" sz="1400" b="1" i="1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) над блоком </a:t>
            </a:r>
            <a:r>
              <a:rPr lang="uk-UA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актової зали;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uk-UA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заміна</a:t>
            </a: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м'якої</a:t>
            </a: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покрівлі</a:t>
            </a:r>
            <a:r>
              <a:rPr lang="uk-UA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 м</a:t>
            </a:r>
            <a:r>
              <a:rPr lang="ru-RU" sz="1400" b="1" i="1" baseline="300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) над блоком </a:t>
            </a:r>
            <a:r>
              <a:rPr lang="uk-UA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вестибюлю, </a:t>
            </a:r>
            <a:r>
              <a:rPr lang="uk-UA" sz="1400" b="1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</a:t>
            </a:r>
            <a:r>
              <a:rPr lang="uk-UA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№ 1, 2, 3, щитова;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uk-UA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заміна вікон з дерев’яними рамами на </a:t>
            </a:r>
            <a:r>
              <a:rPr lang="uk-UA" sz="1400" b="1" i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енергоекономічні</a:t>
            </a:r>
            <a:r>
              <a:rPr lang="uk-UA" sz="14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(у кабінетах № 18, 24, в приміщеннях санітарних вузлів для дівчат на ІІІ поверсі старшої школи) у кількості 10 шт..</a:t>
            </a:r>
          </a:p>
          <a:p>
            <a:pPr>
              <a:defRPr/>
            </a:pPr>
            <a:r>
              <a:rPr lang="ru-RU" sz="14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200" b="1" i="1" kern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9" descr="C:\Users\user\Desktop\фото\2018\DSC057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4876800"/>
            <a:ext cx="2736304" cy="1537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32" name="Picture 20" descr="C:\Users\Человек\Desktop\IMG_20200616_10133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" y="2362200"/>
            <a:ext cx="2507771" cy="188082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333" name="Picture 21" descr="C:\Users\Человек\Desktop\IMG_20200616_10145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2286000"/>
            <a:ext cx="2592288" cy="194421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0" name="Picture 22" descr="C:\Users\user\Desktop\фото\2020\IMG_20200310_112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51387"/>
            <a:ext cx="1152128" cy="15361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15" descr="C:\Users\user\Desktop\фото\2020\IMG_20191113_110246.jpg"/>
          <p:cNvPicPr>
            <a:picLocks noChangeAspect="1" noChangeArrowheads="1"/>
          </p:cNvPicPr>
          <p:nvPr/>
        </p:nvPicPr>
        <p:blipFill>
          <a:blip r:embed="rId3" cstate="print"/>
          <a:srcRect t="55250" r="10801"/>
          <a:stretch>
            <a:fillRect/>
          </a:stretch>
        </p:blipFill>
        <p:spPr bwMode="auto">
          <a:xfrm>
            <a:off x="5868144" y="5445224"/>
            <a:ext cx="1778936" cy="11899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24" name="Picture 16" descr="C:\Users\user\Desktop\фото\2020\risunok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16632"/>
            <a:ext cx="1821775" cy="10295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29" name="Picture 21" descr="C:\Users\user\Desktop\фото\2020\listopad_2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16632"/>
            <a:ext cx="1391816" cy="10438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26" name="Picture 18" descr="C:\Users\user\Desktop\фото\2020\20191128_1301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16632"/>
            <a:ext cx="1536171" cy="8640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25" name="Picture 17" descr="C:\Users\user\Desktop\фото\2020\2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260648"/>
            <a:ext cx="1440160" cy="1676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422" name="Picture 14" descr="C:\Users\user\Desktop\фото\2020\IMG_20191003_160431.jpg"/>
          <p:cNvPicPr>
            <a:picLocks noChangeAspect="1" noChangeArrowheads="1"/>
          </p:cNvPicPr>
          <p:nvPr/>
        </p:nvPicPr>
        <p:blipFill>
          <a:blip r:embed="rId8" cstate="print"/>
          <a:srcRect t="18500" b="6951"/>
          <a:stretch>
            <a:fillRect/>
          </a:stretch>
        </p:blipFill>
        <p:spPr bwMode="auto">
          <a:xfrm>
            <a:off x="4419600" y="4724400"/>
            <a:ext cx="1512168" cy="15030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19" name="Picture 11" descr="C:\Users\user\Desktop\фото\2020\IMG_20191219_14463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4725144"/>
            <a:ext cx="1404156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438" name="Picture 6" descr="C:\Users\user\Desktop\фото\2020\IMG_20200124_11543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97952" y="1538962"/>
            <a:ext cx="1946048" cy="1457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5604" name="Picture 6" descr="C:\Users\user\Desktop\фото\2018\IMG_20170929_131241.jpg"/>
          <p:cNvPicPr>
            <a:picLocks noChangeAspect="1" noChangeArrowheads="1"/>
          </p:cNvPicPr>
          <p:nvPr/>
        </p:nvPicPr>
        <p:blipFill>
          <a:blip r:embed="rId11" cstate="print"/>
          <a:srcRect t="16400" b="24800"/>
          <a:stretch>
            <a:fillRect/>
          </a:stretch>
        </p:blipFill>
        <p:spPr bwMode="auto">
          <a:xfrm>
            <a:off x="323528" y="3356992"/>
            <a:ext cx="1654289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605" name="Picture 2" descr="C:\Users\user\Desktop\фото\Новая папка (5)\IMG_20170103_10071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1772816"/>
            <a:ext cx="1822530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5" name="Схема 4"/>
          <p:cNvGraphicFramePr/>
          <p:nvPr/>
        </p:nvGraphicFramePr>
        <p:xfrm>
          <a:off x="1979712" y="274638"/>
          <a:ext cx="144016" cy="130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9512" y="5085184"/>
            <a:ext cx="2015502" cy="1512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Заголовок 3"/>
          <p:cNvSpPr txBox="1">
            <a:spLocks/>
          </p:cNvSpPr>
          <p:nvPr/>
        </p:nvSpPr>
        <p:spPr bwMode="auto">
          <a:xfrm>
            <a:off x="1676400" y="990600"/>
            <a:ext cx="5562600" cy="3657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2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2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uk-UA" sz="12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бюджету</a:t>
            </a:r>
            <a:r>
              <a:rPr lang="ru-RU" sz="12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12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було</a:t>
            </a:r>
            <a:r>
              <a:rPr lang="ru-RU" sz="1200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виділено  кошти: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на придбання матеріальних цінностей  загальною вартістю –  </a:t>
            </a:r>
            <a:r>
              <a:rPr lang="uk-UA" sz="16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482 553,24 </a:t>
            </a: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грн. </a:t>
            </a:r>
            <a:r>
              <a:rPr lang="ru-RU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грн.:</a:t>
            </a:r>
          </a:p>
          <a:p>
            <a:pPr>
              <a:buFontTx/>
              <a:buChar char="-"/>
              <a:defRPr/>
            </a:pP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канцтовари – 9 210,3 грн.;</a:t>
            </a:r>
          </a:p>
          <a:p>
            <a:pPr>
              <a:buFontTx/>
              <a:buChar char="-"/>
              <a:defRPr/>
            </a:pP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свідоцтва – 18,72 грн.;</a:t>
            </a:r>
          </a:p>
          <a:p>
            <a:pPr>
              <a:buFontTx/>
              <a:buChar char="-"/>
              <a:defRPr/>
            </a:pP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крейда – 650,0 грн.;</a:t>
            </a:r>
          </a:p>
          <a:p>
            <a:pPr>
              <a:buFontTx/>
              <a:buChar char="-"/>
              <a:defRPr/>
            </a:pP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чашка  (256 шт.) – 2 483, 20 грн.;</a:t>
            </a:r>
          </a:p>
          <a:p>
            <a:pPr>
              <a:buFontTx/>
              <a:buChar char="-"/>
              <a:defRPr/>
            </a:pP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миючі та дезінфікуючи засоби  - 6 513,6 грн.;</a:t>
            </a:r>
          </a:p>
          <a:p>
            <a:pPr>
              <a:buFontTx/>
              <a:buChar char="-"/>
              <a:defRPr/>
            </a:pP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проектор (1 шт.) – 8 598 грн.;</a:t>
            </a:r>
          </a:p>
          <a:p>
            <a:pPr>
              <a:buFontTx/>
              <a:buChar char="-"/>
              <a:defRPr/>
            </a:pP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компютерізоване робоче місце для вчителя (4 шт.) загальною вартістю – 82 680,0 грн.; </a:t>
            </a:r>
          </a:p>
          <a:p>
            <a:pPr>
              <a:buFontTx/>
              <a:buChar char="-"/>
              <a:defRPr/>
            </a:pP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регульований  стіл одномісний учнівський (129 шт.) – 54 438,0 грн.; </a:t>
            </a:r>
          </a:p>
          <a:p>
            <a:pPr>
              <a:buFontTx/>
              <a:buChar char="-"/>
              <a:defRPr/>
            </a:pP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регульований стілець учнівський   учнівський  (129 шт.) – 82 689,0 грн.; </a:t>
            </a:r>
          </a:p>
          <a:p>
            <a:pPr>
              <a:buFontTx/>
              <a:buChar char="-"/>
              <a:defRPr/>
            </a:pP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дошка пробкова (4 шт.) – 2 800 грн.;</a:t>
            </a:r>
          </a:p>
          <a:p>
            <a:pPr>
              <a:buFontTx/>
              <a:buChar char="-"/>
              <a:defRPr/>
            </a:pP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ноутбук (15 шт.) – 142 722 грн.;</a:t>
            </a:r>
          </a:p>
          <a:p>
            <a:pPr>
              <a:buFontTx/>
              <a:buChar char="-"/>
              <a:defRPr/>
            </a:pP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дидактичні та наочні матеріали для початкових класів загальною вартістю – 61 640,08 грн;</a:t>
            </a:r>
          </a:p>
          <a:p>
            <a:pPr>
              <a:buFontTx/>
              <a:buChar char="-"/>
              <a:defRPr/>
            </a:pP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комплект звукопідсилюючий ( шт.) – 28 110, 34 грн.;</a:t>
            </a:r>
          </a:p>
          <a:p>
            <a:pPr>
              <a:buFontTx/>
              <a:buChar char="-"/>
              <a:defRPr/>
            </a:pPr>
            <a:r>
              <a:rPr lang="uk-UA" sz="12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апаратура для відтворення аудіо (16 шт.).</a:t>
            </a:r>
          </a:p>
          <a:p>
            <a:pPr>
              <a:buFontTx/>
              <a:buChar char="-"/>
              <a:defRPr/>
            </a:pPr>
            <a:endParaRPr lang="uk-UA" sz="1200" b="1" i="1" kern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27" name="Picture 19" descr="C:\Users\user\Desktop\фото\2020\20191217_163755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209800" y="5029200"/>
            <a:ext cx="2192244" cy="1233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308" name="Picture 20" descr="C:\Users\Человек\Desktop\IMG-20200615-WA000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308304" y="3068960"/>
            <a:ext cx="1565666" cy="2087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060848"/>
            <a:ext cx="6624736" cy="288032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elaxedIns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у!</a:t>
            </a:r>
          </a:p>
        </p:txBody>
      </p:sp>
      <p:pic>
        <p:nvPicPr>
          <p:cNvPr id="14339" name="Picture 3" descr="C:\Users\Человек\Desktop\IMG-20200615-WA0000.jpg"/>
          <p:cNvPicPr>
            <a:picLocks noChangeAspect="1" noChangeArrowheads="1"/>
          </p:cNvPicPr>
          <p:nvPr/>
        </p:nvPicPr>
        <p:blipFill>
          <a:blip r:embed="rId2" cstate="print"/>
          <a:srcRect l="9361" r="37949" b="20434"/>
          <a:stretch>
            <a:fillRect/>
          </a:stretch>
        </p:blipFill>
        <p:spPr bwMode="auto">
          <a:xfrm>
            <a:off x="1219200" y="228600"/>
            <a:ext cx="2667000" cy="3007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28600" y="3944541"/>
            <a:ext cx="5328592" cy="18466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b="1" i="1" u="sng" kern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u="sng" kern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спеціального</a:t>
            </a:r>
            <a:r>
              <a:rPr lang="ru-RU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фонду </a:t>
            </a:r>
            <a:r>
              <a:rPr lang="ru-RU" b="1" i="1" u="sng" kern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виділено</a:t>
            </a:r>
            <a:r>
              <a:rPr lang="ru-RU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u="sng" kern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кошти</a:t>
            </a:r>
            <a:r>
              <a:rPr lang="ru-RU" b="1" i="1" u="sng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i="1" kern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придбання</a:t>
            </a:r>
            <a:r>
              <a:rPr lang="ru-RU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kern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матеріалів</a:t>
            </a:r>
            <a:r>
              <a:rPr lang="ru-RU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загальною </a:t>
            </a:r>
            <a:r>
              <a:rPr lang="ru-RU" b="1" i="1" kern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вартістю</a:t>
            </a:r>
            <a:r>
              <a:rPr lang="ru-RU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400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4 514,04 </a:t>
            </a:r>
            <a:r>
              <a:rPr lang="uk-UA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грн.</a:t>
            </a:r>
            <a:r>
              <a:rPr lang="ru-RU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uk-UA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емаль (61,6 кг) </a:t>
            </a:r>
            <a:r>
              <a:rPr lang="ru-RU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загальною </a:t>
            </a:r>
            <a:r>
              <a:rPr lang="ru-RU" b="1" i="1" kern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вартістю</a:t>
            </a:r>
            <a:r>
              <a:rPr lang="ru-RU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3 960 </a:t>
            </a:r>
            <a:r>
              <a:rPr lang="uk-UA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грн.;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uk-UA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папір А-4 – ) </a:t>
            </a:r>
            <a:r>
              <a:rPr lang="ru-RU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загальною </a:t>
            </a:r>
            <a:r>
              <a:rPr lang="ru-RU" b="1" i="1" kern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вартістю</a:t>
            </a:r>
            <a:r>
              <a:rPr lang="ru-RU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554,04 </a:t>
            </a:r>
            <a:r>
              <a:rPr lang="uk-UA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грн.;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uk-UA" b="1" i="1" kern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сирена пожежної сигналізації.</a:t>
            </a:r>
          </a:p>
        </p:txBody>
      </p:sp>
      <p:pic>
        <p:nvPicPr>
          <p:cNvPr id="5" name="Picture 15" descr="C:\Users\user\Desktop\фото\2020\IMG_20191219_144618.jpg"/>
          <p:cNvPicPr>
            <a:picLocks noChangeAspect="1" noChangeArrowheads="1"/>
          </p:cNvPicPr>
          <p:nvPr/>
        </p:nvPicPr>
        <p:blipFill>
          <a:blip r:embed="rId3" cstate="print"/>
          <a:srcRect l="17801" t="29000" r="16400" b="9051"/>
          <a:stretch>
            <a:fillRect/>
          </a:stretch>
        </p:blipFill>
        <p:spPr bwMode="auto">
          <a:xfrm>
            <a:off x="5715000" y="3886200"/>
            <a:ext cx="2232248" cy="2802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7" descr="C:\Users\user\Desktop\фото\2018\IMG_20180615_113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75771"/>
            <a:ext cx="2634952" cy="351327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0200" y="2057400"/>
            <a:ext cx="595621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Дякуємо</a:t>
            </a: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за </a:t>
            </a:r>
            <a:r>
              <a:rPr lang="ru-RU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увагу</a:t>
            </a: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!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" y="238780"/>
            <a:ext cx="8915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cap="all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Напрями роботи закладу в 2020/2021 </a:t>
            </a:r>
            <a:r>
              <a:rPr lang="uk-UA" sz="2800" b="1" cap="all" dirty="0" err="1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н.р</a:t>
            </a:r>
            <a:r>
              <a:rPr lang="uk-UA" sz="2800" b="1" cap="all" dirty="0">
                <a:ln w="127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endParaRPr lang="ru-RU" sz="2800" b="1" cap="all" dirty="0">
              <a:ln w="127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457200" y="2222500"/>
            <a:ext cx="82296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endParaRPr lang="uk-UA" sz="3200" dirty="0">
              <a:solidFill>
                <a:schemeClr val="tx2">
                  <a:shade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533400" y="1144588"/>
            <a:ext cx="79248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uk-UA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Ефективне планування на 2020/2021 </a:t>
            </a:r>
            <a:r>
              <a:rPr lang="uk-UA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н.р</a:t>
            </a:r>
            <a:r>
              <a:rPr lang="uk-UA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відповідно до </a:t>
            </a:r>
            <a:r>
              <a:rPr lang="uk-UA" alt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Статуту </a:t>
            </a:r>
            <a:r>
              <a:rPr lang="uk-UA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стратегії розвитку.</a:t>
            </a:r>
            <a:endParaRPr lang="ru-RU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Організація освітнього процесу відповідно до Положення про внутрішню систему забезпечення якості освіти.</a:t>
            </a:r>
            <a:endParaRPr lang="ru-RU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Презентаційна діяльність.</a:t>
            </a:r>
            <a:endParaRPr lang="ru-RU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Оптимізація роботи з обдарованими учнями.</a:t>
            </a:r>
            <a:endParaRPr lang="ru-RU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Модернізація матеріально-технічної бази.</a:t>
            </a:r>
            <a:endParaRPr lang="ru-RU" alt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Наскрізний виховний процес. </a:t>
            </a:r>
          </a:p>
          <a:p>
            <a:r>
              <a:rPr lang="uk-UA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Впровадження </a:t>
            </a:r>
            <a:r>
              <a:rPr lang="uk-UA" alt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концепції </a:t>
            </a:r>
            <a:r>
              <a:rPr lang="uk-UA" alt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«Безпечна </a:t>
            </a:r>
            <a:r>
              <a:rPr lang="uk-UA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дружня до дитини </a:t>
            </a:r>
            <a:r>
              <a:rPr lang="uk-UA" alt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школа» </a:t>
            </a:r>
            <a:r>
              <a:rPr lang="uk-UA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контексті реформи НУШ.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152400"/>
            <a:ext cx="86868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4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Виконання рішень попереднього звітування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609600"/>
          <a:ext cx="9144000" cy="6251575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7657">
                <a:tc>
                  <a:txBody>
                    <a:bodyPr/>
                    <a:lstStyle/>
                    <a:p>
                      <a:pPr marL="0" marR="0" lvl="0" indent="1793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Рішення попередньої звітньої конференції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322" marR="3732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938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Результати проведеної роботи у 2019/2020 н.р.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322" marR="3732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3918"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1.У 2019/2020 навчальному році сприяти всебічному розвитку учнів, створенню умов для самореалізації дитини через застосування набутих знань у житті, засвоєння загальнолюдських і національних цінностей, становлення власної світоглядної позиції, формування життєвого ідеалу.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Розроб</a:t>
                      </a: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ити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заходи на 20</a:t>
                      </a: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19/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</a:t>
                      </a: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авчальний рік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щодо покращення умов функціонування закладу і навчання учнів.</a:t>
                      </a: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Розширити ділові партнерські зв’язки між закладами освіти як України, так і інших.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Забезпечити залучення добровільних внесків батьків виключно на засадах відкритості, суворої звітності, ретельного обліку, прозорості, цільового використання внесків.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Спрямувати управління методичною роботою на розвиток професійної компетентності вчителів школи.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Вжити заходи щодо забезпечення у 2019/2020 навчальному році навчального закладу кваліфікованими педагогічними кадрами та ліквідації вакантних посад педагогічних працівників.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Забезпечити належні умови для здобуття якісної освіти дітьми-сиротами, дітьми, позбавленими батьківського піклування, та дітьми інших соціально-незахищених категорій.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 Забезпечити в наступному навчальному році всі умови для участі батьківської громадськості  в управлінні діяльністю ХЗОШ № 164.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Продовжити співпрацю з громадськими організаціями.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 Продовжити діяльність щодо роботи зі зверненнями громадян.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 Забезпечити контроль за дотриманням вчителями посадової інструкції.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 Продовжити проведення медико-педагогічного контролю за відповідністю фізичних навантажень учнів на заняттях з фізичної культури та здійснення моніторингу стану здоров’я учнів.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 Продовжити роботу щодо організації освітнього простору НУШ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 Скоригувати діяльність вчителів та класних керівників щодо підвищення якості освіти через використання інноваційних освітніх технологій, впровадити заходи щодо оновлення матеріально-технічної бази навчальних кабінетів.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322" marR="3732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Створено умови для самореалізації кожного учня через поетапну реалізацію Стратегії навчального закладу.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2.Розроблено, затверджено та реалізується План розвитку матеріально-технічної бази ХЗОШ № 164 на 2020-2022 н.р.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3.Налагоджено співпрацю з обміну досвідом за технологіями МРСН із закладами міста та області. Реалізуються угоди про співпрацю із ЗВО І-ІІ та ІІІ –І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рівня акредитації.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Залучення добровільних внесків батьків здійснюється  виключно на засадах відкритості, суворої звітності, ретельного обліку, прозорості, цільового використання внесків.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Педагогічні працівники забезпечують власний педагогічний розвиток і підвищення кваліфікації, у тому числі щодо методик роботи з дітьми з особливими освітніми потребами, здійснюють інноваційну освітню діяльність, беруть участь у різних формах професійної співпраці.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Вжито заходів щодо заповнення вакансій у 2019/2020 н.р.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Вжито заходів щодо забезпечення належних умов для здобуття якісної освіти дітьми пільгового контингенту.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Вжито заходів щодо забезпечення рівня психологічної комфортності освітнього середовища, забезпечення конструктивної взаємодії здобувачів освіти, їх батьків та педагогів.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Продовжується співпраця з громадською організацією «Благовіст» та ветеранською організацією Північна 2, районною та міською батьківськими радами.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 Здійснюється робота зі зверненням громадян.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 Забезпечено контроль за дотриманням вчителями посадових інструкцій.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 Продовжено проведення медико-педагогічного контролю за відповідністю фізичних навантажень учнів на заняттях з фізичної культури та здійснення моніторингу стану здоров’я учнів.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 Продовжено роботу щодо організації освітнього простору НУШ.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 Скориговано діяльність вчителів та класних керівників щодо підвищення якості освіти через використання інноваційних освітніх технологій, складені та поетапно реалізуються заходи  щодо оновлення матеріально-технічної бази навчальних кабінетів.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322" marR="3732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6" descr="fon-dlya-prezentacii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9600" y="304800"/>
            <a:ext cx="73914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Звіт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Лариси Миколаївни </a:t>
            </a:r>
            <a:r>
              <a:rPr lang="uk-UA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Борщик,</a:t>
            </a:r>
            <a:endParaRPr lang="uk-UA" sz="4000" b="1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директора Харківської загальноосвітньої школи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І-ІІІ ступенів № 164 Харківської міської ради Харківської області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18.06.2020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838200"/>
          </a:xfr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Мета звітування:</a:t>
            </a:r>
            <a:endParaRPr lang="ru-RU" altLang="ru-RU" sz="4000" b="1" dirty="0" smtClean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0" y="762000"/>
            <a:ext cx="8991600" cy="3048000"/>
          </a:xfrm>
          <a:ln>
            <a:miter lim="800000"/>
            <a:headEnd/>
            <a:tailEnd/>
          </a:ln>
          <a:extLst/>
        </p:spPr>
        <p:txBody>
          <a:bodyPr rtlCol="0">
            <a:normAutofit fontScale="62500" lnSpcReduction="20000"/>
          </a:bodyPr>
          <a:lstStyle/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uk-UA" b="1" dirty="0" smtClean="0"/>
              <a:t>      </a:t>
            </a:r>
            <a:r>
              <a:rPr lang="uk-UA" altLang="ru-RU" sz="4500" b="1" dirty="0" smtClean="0">
                <a:latin typeface="Times New Roman" pitchFamily="18" charset="0"/>
                <a:cs typeface="Times New Roman" pitchFamily="18" charset="0"/>
              </a:rPr>
              <a:t>Подальше утвердження відкритої і демократичної державно-громадської системи управління освітою, поєднання державного і громадського контролю за прозорістю прийняття й виконання управлінських рішень, запровадження колегіальної етики управлінської діяльності, що базується на принципах взаємоповаги та позитивної мотивації.</a:t>
            </a:r>
            <a:endParaRPr lang="ru-RU" altLang="ru-RU" sz="4500" b="1" dirty="0" err="1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altLang="ru-RU" sz="6400" b="1" cap="all" dirty="0" smtClean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85800" y="3124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altLang="ru-RU" sz="40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cap="all" dirty="0" err="1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звітування</a:t>
            </a:r>
            <a:r>
              <a:rPr lang="ru-RU" altLang="ru-RU" sz="40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0" y="403860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забезпечити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прозорість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відкритість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демократичність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навчальним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закладом;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стимулювати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вплив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громадськості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прийняття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керівниками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відповідних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рішень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сфері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управління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навчальним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закладом.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ru-RU" altLang="ru-RU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6" descr="fon-dlya-prezentacii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9600" y="1630501"/>
            <a:ext cx="73914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Персональний внесок керівника у підвищення рівня організації освітнього процесу у школі</a:t>
            </a:r>
            <a:r>
              <a:rPr lang="ru-RU" sz="40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cs typeface="Arial" pitchFamily="34" charset="0"/>
              </a:rPr>
              <a:t/>
            </a:r>
            <a:br>
              <a:rPr lang="ru-RU" sz="40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cs typeface="Arial" pitchFamily="34" charset="0"/>
              </a:rPr>
            </a:br>
            <a:endParaRPr lang="uk-UA" sz="4000" b="1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914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altLang="ru-RU" sz="4000" b="1" dirty="0" smtClean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Мережа ХЗОШ № 164 </a:t>
            </a:r>
            <a:endParaRPr lang="ru-RU" altLang="ru-RU" sz="4000" b="1" dirty="0" smtClean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342" name="Rectangle 54"/>
          <p:cNvSpPr>
            <a:spLocks noChangeArrowheads="1"/>
          </p:cNvSpPr>
          <p:nvPr/>
        </p:nvSpPr>
        <p:spPr bwMode="auto">
          <a:xfrm>
            <a:off x="533400" y="2819400"/>
            <a:ext cx="8382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90488" algn="ctr" eaLnBrk="0" hangingPunct="0">
              <a:defRPr/>
            </a:pPr>
            <a:r>
              <a:rPr lang="uk-UA" altLang="ru-RU" sz="2800" b="1" cap="all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Порівняльні показники охоплення учнів профільним навчанням</a:t>
            </a:r>
            <a:endParaRPr lang="ru-RU" altLang="ru-RU" sz="2800" b="1" cap="all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indent="90488" eaLnBrk="0" hangingPunct="0">
              <a:defRPr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577104"/>
              </p:ext>
            </p:extLst>
          </p:nvPr>
        </p:nvGraphicFramePr>
        <p:xfrm>
          <a:off x="533400" y="3825875"/>
          <a:ext cx="8305800" cy="2422527"/>
        </p:xfrm>
        <a:graphic>
          <a:graphicData uri="http://schemas.openxmlformats.org/drawingml/2006/table">
            <a:tbl>
              <a:tblPr/>
              <a:tblGrid>
                <a:gridCol w="1712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9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41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726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Навчальний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рік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Всього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kumimoji="0" lang="ru-RU" sz="1600" b="1" kern="1200" dirty="0" err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учнів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охоплення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Предмети </a:t>
                      </a: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профілізації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0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Класів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Учнів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2015/2016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5,4%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Фізика, математика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2016/2017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2,7%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Фізика, математика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2017/2018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2,1%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Фізика, математика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2018/2019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6,97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Біологія, хімія,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математика</a:t>
                      </a: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ф</a:t>
                      </a: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ізика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8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2019/2020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12,49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Біологія, хімія,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українська мова і література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7629" marR="676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788273"/>
              </p:ext>
            </p:extLst>
          </p:nvPr>
        </p:nvGraphicFramePr>
        <p:xfrm>
          <a:off x="457200" y="685800"/>
          <a:ext cx="8458200" cy="2074864"/>
        </p:xfrm>
        <a:graphic>
          <a:graphicData uri="http://schemas.openxmlformats.org/drawingml/2006/table">
            <a:tbl>
              <a:tblPr/>
              <a:tblGrid>
                <a:gridCol w="1467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2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1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7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81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3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latin typeface="Calibri"/>
                          <a:ea typeface="Calibri"/>
                          <a:cs typeface="Times New Roman"/>
                        </a:rPr>
                        <a:t>Навчальний рік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latin typeface="Calibri"/>
                          <a:ea typeface="Calibri"/>
                          <a:cs typeface="Times New Roman"/>
                        </a:rPr>
                        <a:t>Кількість класів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latin typeface="Calibri"/>
                          <a:ea typeface="Calibri"/>
                          <a:cs typeface="Times New Roman"/>
                        </a:rPr>
                        <a:t>Середня наповнюваність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latin typeface="Calibri"/>
                          <a:ea typeface="Calibri"/>
                          <a:cs typeface="Times New Roman"/>
                        </a:rPr>
                        <a:t>Кількість учнів на 05.09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latin typeface="Calibri"/>
                          <a:ea typeface="Calibri"/>
                          <a:cs typeface="Times New Roman"/>
                        </a:rPr>
                        <a:t>1-х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latin typeface="Calibri"/>
                          <a:ea typeface="Calibri"/>
                          <a:cs typeface="Times New Roman"/>
                        </a:rPr>
                        <a:t>класів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latin typeface="Calibri"/>
                          <a:ea typeface="Calibri"/>
                          <a:cs typeface="Times New Roman"/>
                        </a:rPr>
                        <a:t>10-х класів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latin typeface="Calibri"/>
                          <a:ea typeface="Calibri"/>
                          <a:cs typeface="Times New Roman"/>
                        </a:rPr>
                        <a:t>Кількість учнів на індивідуальному навчанні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2016/2017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34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latin typeface="Calibri"/>
                          <a:ea typeface="Calibri"/>
                          <a:cs typeface="Times New Roman"/>
                        </a:rPr>
                        <a:t>31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1055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4/126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latin typeface="Calibri"/>
                          <a:ea typeface="Calibri"/>
                          <a:cs typeface="Times New Roman"/>
                        </a:rPr>
                        <a:t>1/32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2017/2018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35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31,1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1089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4/135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2/46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2018/2019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37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30,62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1135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4/122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>
                          <a:latin typeface="Calibri"/>
                          <a:ea typeface="Calibri"/>
                          <a:cs typeface="Times New Roman"/>
                        </a:rPr>
                        <a:t>2/57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0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2019/2020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31,1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1183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4/130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Calibri"/>
                          <a:ea typeface="Calibri"/>
                          <a:cs typeface="Times New Roman"/>
                        </a:rPr>
                        <a:t>3/89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b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1674</TotalTime>
  <Words>3038</Words>
  <Application>Microsoft Office PowerPoint</Application>
  <PresentationFormat>Экран (4:3)</PresentationFormat>
  <Paragraphs>472</Paragraphs>
  <Slides>47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63" baseType="lpstr">
      <vt:lpstr>Arial</vt:lpstr>
      <vt:lpstr>Arial Black</vt:lpstr>
      <vt:lpstr>Bookman Old Style</vt:lpstr>
      <vt:lpstr>Calibri</vt:lpstr>
      <vt:lpstr>Cambria</vt:lpstr>
      <vt:lpstr>돋움</vt:lpstr>
      <vt:lpstr>Franklin Gothic Book</vt:lpstr>
      <vt:lpstr>Franklin Gothic Medium</vt:lpstr>
      <vt:lpstr>굴림</vt:lpstr>
      <vt:lpstr>Times New Roman</vt:lpstr>
      <vt:lpstr>Verdana</vt:lpstr>
      <vt:lpstr>Wingdings</vt:lpstr>
      <vt:lpstr>Wingdings 2</vt:lpstr>
      <vt:lpstr>Трек</vt:lpstr>
      <vt:lpstr>Диаграмма Microsoft Excel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 звітування:</vt:lpstr>
      <vt:lpstr>Презентация PowerPoint</vt:lpstr>
      <vt:lpstr>Мережа ХЗОШ № 164 </vt:lpstr>
      <vt:lpstr>Моніторинг охоплення  навчанням випускників 9-х класів  </vt:lpstr>
      <vt:lpstr>Презентация PowerPoint</vt:lpstr>
      <vt:lpstr>Моніторинг кадрового складу школи за показником «Кваліфікаційна категорія»</vt:lpstr>
      <vt:lpstr>Участь педагогів закладу в Міжнародних та Всеукраїнських конференціях</vt:lpstr>
      <vt:lpstr>Участь педагогів у тематичних та міжнародних вебінарах</vt:lpstr>
      <vt:lpstr>Організаційні форми методичної роботи</vt:lpstr>
      <vt:lpstr>Творча зустріч вчителів ХЗОШ № 164 та Ізюмської школи № 6 щодо застосування технологій з МРСН</vt:lpstr>
      <vt:lpstr>Майстер-клас та відкриті заняття вчителів </vt:lpstr>
      <vt:lpstr>«Нова українська школа:  досвід реалізації концепції»</vt:lpstr>
      <vt:lpstr>Презентация PowerPoint</vt:lpstr>
      <vt:lpstr>Презентация PowerPoint</vt:lpstr>
      <vt:lpstr>Презентация PowerPoint</vt:lpstr>
      <vt:lpstr>МОНІТОРиНГ навчальних досягнень учнів</vt:lpstr>
      <vt:lpstr>Робота з обдарованими Результативність участі у ІІ (районному) етапі Всеукраїнських учнівських олімпіад</vt:lpstr>
      <vt:lpstr>Динаміка результативності участі в І (районному) етапі конкурсу-захисту учнівських науково-дослідницьких робіт МАН</vt:lpstr>
      <vt:lpstr>Призові  місця у районних турнірах</vt:lpstr>
      <vt:lpstr>Організація різних форм позаурочної роботи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Організація харчування учнів</vt:lpstr>
      <vt:lpstr>Презентация PowerPoint</vt:lpstr>
      <vt:lpstr>Профілактична робота з питань запобігання  всіх видів травматизму </vt:lpstr>
      <vt:lpstr>Заняття для учнів з елементами тренінгу  «Згуртованість учнівських колективів»</vt:lpstr>
      <vt:lpstr>Діти пільгового контингенту</vt:lpstr>
      <vt:lpstr>Бібліотека як інформаційно-ресурсний центр</vt:lpstr>
      <vt:lpstr>Презентация PowerPoint</vt:lpstr>
      <vt:lpstr>Презентация PowerPoint</vt:lpstr>
      <vt:lpstr>Ремонтно-будівельні роботи</vt:lpstr>
      <vt:lpstr>Ремонтно-будівельні роботи</vt:lpstr>
      <vt:lpstr>Ремонтно-будівельні роботи</vt:lpstr>
      <vt:lpstr>Придбано за залучені кошти батьків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Пользователь Windows</cp:lastModifiedBy>
  <cp:revision>188</cp:revision>
  <dcterms:created xsi:type="dcterms:W3CDTF">2018-01-21T16:05:10Z</dcterms:created>
  <dcterms:modified xsi:type="dcterms:W3CDTF">2020-06-19T08:12:07Z</dcterms:modified>
</cp:coreProperties>
</file>