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5" r:id="rId5"/>
    <p:sldId id="261" r:id="rId6"/>
    <p:sldId id="262" r:id="rId7"/>
    <p:sldId id="263" r:id="rId8"/>
    <p:sldId id="276" r:id="rId9"/>
    <p:sldId id="265" r:id="rId10"/>
    <p:sldId id="278" r:id="rId11"/>
    <p:sldId id="264" r:id="rId12"/>
    <p:sldId id="273" r:id="rId13"/>
    <p:sldId id="266" r:id="rId14"/>
    <p:sldId id="259" r:id="rId15"/>
    <p:sldId id="260" r:id="rId16"/>
    <p:sldId id="274" r:id="rId17"/>
    <p:sldId id="279" r:id="rId18"/>
    <p:sldId id="268" r:id="rId19"/>
    <p:sldId id="267" r:id="rId20"/>
    <p:sldId id="269" r:id="rId21"/>
    <p:sldId id="270" r:id="rId22"/>
    <p:sldId id="272" r:id="rId23"/>
    <p:sldId id="281" r:id="rId24"/>
    <p:sldId id="282" r:id="rId25"/>
    <p:sldId id="280" r:id="rId2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5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E65F-C41B-4853-AAA8-04EF4C055FC6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93D7-881C-4413-BD14-531E9DE0BC4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68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E65F-C41B-4853-AAA8-04EF4C055FC6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93D7-881C-4413-BD14-531E9DE0BC4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027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E65F-C41B-4853-AAA8-04EF4C055FC6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93D7-881C-4413-BD14-531E9DE0BC4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5861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E65F-C41B-4853-AAA8-04EF4C055FC6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93D7-881C-4413-BD14-531E9DE0BC4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9598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E65F-C41B-4853-AAA8-04EF4C055FC6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93D7-881C-4413-BD14-531E9DE0BC4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2060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E65F-C41B-4853-AAA8-04EF4C055FC6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93D7-881C-4413-BD14-531E9DE0BC4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4903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E65F-C41B-4853-AAA8-04EF4C055FC6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93D7-881C-4413-BD14-531E9DE0BC4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6014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E65F-C41B-4853-AAA8-04EF4C055FC6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93D7-881C-4413-BD14-531E9DE0BC4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1905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E65F-C41B-4853-AAA8-04EF4C055FC6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93D7-881C-4413-BD14-531E9DE0BC4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619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E65F-C41B-4853-AAA8-04EF4C055FC6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93D7-881C-4413-BD14-531E9DE0BC4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941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E65F-C41B-4853-AAA8-04EF4C055FC6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93D7-881C-4413-BD14-531E9DE0BC4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88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8E65F-C41B-4853-AAA8-04EF4C055FC6}" type="datetimeFigureOut">
              <a:rPr lang="uk-UA" smtClean="0"/>
              <a:t>27.04.2023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893D7-881C-4413-BD14-531E9DE0BC4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5908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66253"/>
            <a:ext cx="4844535" cy="2818423"/>
          </a:xfrm>
          <a:solidFill>
            <a:srgbClr val="FFC000"/>
          </a:solidFill>
        </p:spPr>
        <p:txBody>
          <a:bodyPr/>
          <a:lstStyle/>
          <a:p>
            <a:r>
              <a:rPr lang="uk-UA" b="1" dirty="0" smtClean="0"/>
              <a:t>Досліджуємо відбиток свого пальця</a:t>
            </a:r>
            <a:endParaRPr lang="uk-UA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-53678"/>
            <a:ext cx="3583887" cy="358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184676"/>
            <a:ext cx="571500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48264" y="6174999"/>
            <a:ext cx="2059859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uk-UA" sz="3600" b="1" dirty="0" smtClean="0"/>
              <a:t>Урок ЯДС</a:t>
            </a:r>
            <a:endParaRPr lang="uk-UA" sz="3600" b="1" dirty="0"/>
          </a:p>
        </p:txBody>
      </p:sp>
    </p:spTree>
    <p:extLst>
      <p:ext uri="{BB962C8B-B14F-4D97-AF65-F5344CB8AC3E}">
        <p14:creationId xmlns:p14="http://schemas.microsoft.com/office/powerpoint/2010/main" val="107100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1143000"/>
          </a:xfrm>
          <a:solidFill>
            <a:srgbClr val="FFC000"/>
          </a:solidFill>
        </p:spPr>
        <p:txBody>
          <a:bodyPr/>
          <a:lstStyle/>
          <a:p>
            <a:r>
              <a:rPr lang="uk-UA" b="1" dirty="0" smtClean="0"/>
              <a:t>Дактилоскопія</a:t>
            </a:r>
            <a:endParaRPr lang="uk-UA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864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877221"/>
            <a:ext cx="4077072" cy="271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8172" y="2204864"/>
            <a:ext cx="64340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На подушечках </a:t>
            </a:r>
            <a:r>
              <a:rPr lang="ru-RU" sz="2800" b="1" dirty="0" err="1"/>
              <a:t>пальців</a:t>
            </a:r>
            <a:r>
              <a:rPr lang="ru-RU" sz="2800" b="1" dirty="0"/>
              <a:t> рук є </a:t>
            </a:r>
            <a:r>
              <a:rPr lang="ru-RU" sz="2800" b="1" dirty="0" err="1"/>
              <a:t>маленькі</a:t>
            </a:r>
            <a:r>
              <a:rPr lang="ru-RU" sz="2800" b="1" dirty="0"/>
              <a:t> </a:t>
            </a:r>
            <a:r>
              <a:rPr lang="ru-RU" sz="2800" b="1" dirty="0" err="1"/>
              <a:t>лінії</a:t>
            </a:r>
            <a:r>
              <a:rPr lang="ru-RU" sz="2800" b="1" dirty="0"/>
              <a:t> — «</a:t>
            </a:r>
            <a:r>
              <a:rPr lang="ru-RU" sz="2800" b="1" dirty="0" err="1"/>
              <a:t>гребінці</a:t>
            </a:r>
            <a:r>
              <a:rPr lang="ru-RU" sz="2800" b="1" dirty="0"/>
              <a:t>». Вони </a:t>
            </a:r>
            <a:r>
              <a:rPr lang="ru-RU" sz="2800" b="1" dirty="0" err="1"/>
              <a:t>утворюють</a:t>
            </a:r>
            <a:r>
              <a:rPr lang="ru-RU" sz="2800" b="1" dirty="0"/>
              <a:t> </a:t>
            </a:r>
            <a:r>
              <a:rPr lang="ru-RU" sz="2800" b="1" dirty="0" err="1"/>
              <a:t>візерунок</a:t>
            </a:r>
            <a:r>
              <a:rPr lang="ru-RU" sz="2800" b="1" dirty="0"/>
              <a:t>.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16741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uk-UA" b="1" dirty="0" smtClean="0"/>
              <a:t>Типи відбитків</a:t>
            </a:r>
            <a:endParaRPr lang="uk-UA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988840"/>
            <a:ext cx="642937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77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476672"/>
            <a:ext cx="6707088" cy="11430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uk-UA" b="1" dirty="0" smtClean="0"/>
              <a:t>Відбитки пальців унікальні?</a:t>
            </a:r>
            <a:endParaRPr lang="uk-UA" b="1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6954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4509120"/>
            <a:ext cx="8352928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sz="2400" b="1" dirty="0"/>
              <a:t>Відбитки пальців залишаються незмінними протягом цілого життя, тоді як інші лінії на долонях постійно змінюються.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2708920"/>
            <a:ext cx="8352929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sz="2400" b="1" i="1" u="sng" dirty="0" err="1"/>
              <a:t>Довідничок</a:t>
            </a:r>
            <a:r>
              <a:rPr lang="ru-RU" sz="2400" b="1" i="1" u="sng" dirty="0"/>
              <a:t>:</a:t>
            </a:r>
            <a:r>
              <a:rPr lang="ru-RU" sz="2400" dirty="0"/>
              <a:t> </a:t>
            </a:r>
            <a:r>
              <a:rPr lang="ru-RU" sz="2400" b="1" dirty="0" err="1"/>
              <a:t>Візерунок</a:t>
            </a:r>
            <a:r>
              <a:rPr lang="ru-RU" sz="2400" b="1" dirty="0"/>
              <a:t> </a:t>
            </a:r>
            <a:r>
              <a:rPr lang="ru-RU" sz="2400" b="1" dirty="0" err="1"/>
              <a:t>ліній</a:t>
            </a:r>
            <a:r>
              <a:rPr lang="ru-RU" sz="2400" b="1" dirty="0"/>
              <a:t> на подушечках </a:t>
            </a:r>
            <a:r>
              <a:rPr lang="ru-RU" sz="2400" b="1" dirty="0" err="1"/>
              <a:t>пальців</a:t>
            </a:r>
            <a:r>
              <a:rPr lang="ru-RU" sz="2400" b="1" dirty="0"/>
              <a:t> </a:t>
            </a:r>
            <a:r>
              <a:rPr lang="ru-RU" sz="2400" b="1" dirty="0" err="1"/>
              <a:t>кожної</a:t>
            </a:r>
            <a:r>
              <a:rPr lang="ru-RU" sz="2400" b="1" dirty="0"/>
              <a:t> </a:t>
            </a:r>
            <a:r>
              <a:rPr lang="ru-RU" sz="2400" b="1" dirty="0" err="1"/>
              <a:t>людини</a:t>
            </a:r>
            <a:r>
              <a:rPr lang="ru-RU" sz="2400" b="1" dirty="0"/>
              <a:t> </a:t>
            </a:r>
            <a:r>
              <a:rPr lang="ru-RU" sz="2400" b="1" dirty="0" err="1"/>
              <a:t>унікальний</a:t>
            </a:r>
            <a:r>
              <a:rPr lang="ru-RU" sz="2400" b="1" dirty="0"/>
              <a:t>. </a:t>
            </a:r>
            <a:r>
              <a:rPr lang="ru-RU" sz="2400" b="1" dirty="0" err="1"/>
              <a:t>Саме</a:t>
            </a:r>
            <a:r>
              <a:rPr lang="ru-RU" sz="2400" b="1" dirty="0"/>
              <a:t> тому </a:t>
            </a:r>
            <a:r>
              <a:rPr lang="ru-RU" sz="2400" b="1" dirty="0" err="1"/>
              <a:t>відбитки</a:t>
            </a:r>
            <a:r>
              <a:rPr lang="ru-RU" sz="2400" b="1" dirty="0"/>
              <a:t> </a:t>
            </a:r>
            <a:r>
              <a:rPr lang="ru-RU" sz="2400" b="1" dirty="0" err="1"/>
              <a:t>пальців</a:t>
            </a:r>
            <a:r>
              <a:rPr lang="ru-RU" sz="2400" b="1" dirty="0"/>
              <a:t> є </a:t>
            </a:r>
            <a:r>
              <a:rPr lang="ru-RU" sz="2400" b="1" dirty="0" err="1"/>
              <a:t>точним</a:t>
            </a:r>
            <a:r>
              <a:rPr lang="ru-RU" sz="2400" b="1" dirty="0"/>
              <a:t> способом </a:t>
            </a:r>
            <a:r>
              <a:rPr lang="ru-RU" sz="2400" b="1" dirty="0" err="1"/>
              <a:t>визначення</a:t>
            </a:r>
            <a:r>
              <a:rPr lang="ru-RU" sz="2400" b="1" dirty="0"/>
              <a:t> особи</a:t>
            </a:r>
            <a:r>
              <a:rPr lang="ru-RU" b="1" dirty="0"/>
              <a:t>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29710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ru-RU" b="1" dirty="0" err="1"/>
              <a:t>Дослідіть</a:t>
            </a:r>
            <a:r>
              <a:rPr lang="ru-RU" b="1" dirty="0"/>
              <a:t> </a:t>
            </a:r>
            <a:r>
              <a:rPr lang="ru-RU" b="1" dirty="0" err="1"/>
              <a:t>відбиток</a:t>
            </a:r>
            <a:r>
              <a:rPr lang="ru-RU" b="1" dirty="0"/>
              <a:t> </a:t>
            </a:r>
            <a:r>
              <a:rPr lang="ru-RU" b="1" dirty="0" err="1"/>
              <a:t>візерунка</a:t>
            </a:r>
            <a:r>
              <a:rPr lang="ru-RU" b="1" dirty="0"/>
              <a:t> </a:t>
            </a:r>
            <a:r>
              <a:rPr lang="ru-RU" b="1" dirty="0" err="1"/>
              <a:t>свого</a:t>
            </a:r>
            <a:r>
              <a:rPr lang="ru-RU" b="1" dirty="0"/>
              <a:t> </a:t>
            </a:r>
            <a:r>
              <a:rPr lang="ru-RU" b="1" dirty="0" err="1"/>
              <a:t>пальця</a:t>
            </a:r>
            <a:r>
              <a:rPr lang="ru-RU" b="1" dirty="0"/>
              <a:t>.</a:t>
            </a:r>
            <a:endParaRPr lang="uk-UA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772816"/>
            <a:ext cx="79208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/>
              <a:t>Виконуйте послідовно</a:t>
            </a:r>
            <a:r>
              <a:rPr lang="uk-UA" sz="2400" b="1" dirty="0" smtClean="0"/>
              <a:t>:</a:t>
            </a:r>
          </a:p>
          <a:p>
            <a:endParaRPr lang="uk-UA" sz="2400" b="1" dirty="0"/>
          </a:p>
          <a:p>
            <a:r>
              <a:rPr lang="uk-UA" sz="2400" b="1" dirty="0"/>
              <a:t>1. Візьміть у руки чисту прозору склянку</a:t>
            </a:r>
            <a:r>
              <a:rPr lang="uk-UA" sz="2400" b="1" dirty="0" smtClean="0"/>
              <a:t>.</a:t>
            </a:r>
            <a:endParaRPr lang="uk-UA" sz="2400" b="1" dirty="0"/>
          </a:p>
          <a:p>
            <a:r>
              <a:rPr lang="uk-UA" sz="2400" b="1" dirty="0"/>
              <a:t>2. Місце, якого торкалися пальці, посипте подрібненим графітом</a:t>
            </a:r>
            <a:r>
              <a:rPr lang="uk-UA" sz="2400" b="1" dirty="0" smtClean="0"/>
              <a:t>.</a:t>
            </a:r>
            <a:endParaRPr lang="uk-UA" sz="2400" b="1" dirty="0"/>
          </a:p>
          <a:p>
            <a:r>
              <a:rPr lang="uk-UA" sz="2400" b="1" dirty="0"/>
              <a:t>3. Надлишки графіту змахніть пензликом</a:t>
            </a:r>
            <a:r>
              <a:rPr lang="uk-UA" sz="2400" b="1" dirty="0" smtClean="0"/>
              <a:t>.</a:t>
            </a:r>
            <a:endParaRPr lang="uk-UA" sz="2400" b="1" dirty="0"/>
          </a:p>
          <a:p>
            <a:r>
              <a:rPr lang="uk-UA" sz="2400" b="1" dirty="0"/>
              <a:t>4. На це місце акуратно приклейте шматок </a:t>
            </a:r>
            <a:r>
              <a:rPr lang="uk-UA" sz="2400" b="1" dirty="0" err="1"/>
              <a:t>скотча</a:t>
            </a:r>
            <a:r>
              <a:rPr lang="uk-UA" sz="2400" b="1" dirty="0"/>
              <a:t>, для того щоб порошок прилипнув до нього</a:t>
            </a:r>
            <a:r>
              <a:rPr lang="uk-UA" sz="2400" b="1" dirty="0" smtClean="0"/>
              <a:t>.</a:t>
            </a:r>
            <a:endParaRPr lang="uk-UA" sz="2400" b="1" dirty="0"/>
          </a:p>
          <a:p>
            <a:r>
              <a:rPr lang="uk-UA" sz="2400" b="1" dirty="0"/>
              <a:t>5. Щоб побачити відбиток не в дзеркальному відображенні, перенесіть його на папір. Для цього шматок </a:t>
            </a:r>
            <a:r>
              <a:rPr lang="uk-UA" sz="2400" b="1" dirty="0" err="1"/>
              <a:t>скотча</a:t>
            </a:r>
            <a:r>
              <a:rPr lang="uk-UA" sz="2400" b="1" dirty="0"/>
              <a:t> прикріпіть до білого паперу.</a:t>
            </a:r>
          </a:p>
        </p:txBody>
      </p:sp>
    </p:spTree>
    <p:extLst>
      <p:ext uri="{BB962C8B-B14F-4D97-AF65-F5344CB8AC3E}">
        <p14:creationId xmlns:p14="http://schemas.microsoft.com/office/powerpoint/2010/main" val="280255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uk-UA" b="1" dirty="0" smtClean="0"/>
              <a:t>Знімаємо відбитки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2"/>
          </a:xfrm>
        </p:spPr>
        <p:txBody>
          <a:bodyPr/>
          <a:lstStyle/>
          <a:p>
            <a:r>
              <a:rPr lang="uk-UA" b="1" i="1" dirty="0" smtClean="0"/>
              <a:t>Нам знадобиться:</a:t>
            </a:r>
            <a:endParaRPr lang="uk-UA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870152" y="2420888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Спиртовий розчин йоду</a:t>
            </a:r>
            <a:endParaRPr lang="uk-UA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48496" y="2944108"/>
            <a:ext cx="1213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/>
              <a:t>Пінцет</a:t>
            </a:r>
            <a:endParaRPr lang="uk-UA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48496" y="3498085"/>
            <a:ext cx="1061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/>
              <a:t>Папір</a:t>
            </a:r>
            <a:endParaRPr lang="uk-UA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4040395"/>
            <a:ext cx="2851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/>
              <a:t>Скляна посудина</a:t>
            </a:r>
            <a:endParaRPr lang="uk-UA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628238"/>
            <a:ext cx="2393067" cy="239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40395"/>
            <a:ext cx="2924175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4862339"/>
            <a:ext cx="223224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338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uk-UA" b="1" dirty="0" smtClean="0"/>
              <a:t>Розпочинаймо</a:t>
            </a:r>
            <a:endParaRPr lang="uk-UA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1988840"/>
            <a:ext cx="497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https://www.youtube.com/watch?v=qidR6um06uY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887" y="1628800"/>
            <a:ext cx="3932889" cy="3932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9730">
            <a:off x="1321451" y="3018923"/>
            <a:ext cx="2047875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23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716" y="68576"/>
            <a:ext cx="8229600" cy="1143000"/>
          </a:xfrm>
          <a:solidFill>
            <a:srgbClr val="FFC000"/>
          </a:solidFill>
        </p:spPr>
        <p:txBody>
          <a:bodyPr/>
          <a:lstStyle/>
          <a:p>
            <a:r>
              <a:rPr lang="uk-UA" b="1" dirty="0" smtClean="0"/>
              <a:t>Цікаві факти про відбитки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0769"/>
            <a:ext cx="6552728" cy="2160240"/>
          </a:xfrm>
        </p:spPr>
        <p:txBody>
          <a:bodyPr>
            <a:normAutofit/>
          </a:bodyPr>
          <a:lstStyle/>
          <a:p>
            <a:pPr fontAlgn="ctr"/>
            <a:r>
              <a:rPr lang="uk-UA" sz="2400" dirty="0"/>
              <a:t>У людей унікальні відбитки пальців та язика, а в котів та собак – відбитки носа.</a:t>
            </a:r>
          </a:p>
          <a:p>
            <a:r>
              <a:rPr lang="uk-UA" sz="2400" dirty="0"/>
              <a:t>Відбитки пальців </a:t>
            </a:r>
            <a:r>
              <a:rPr lang="uk-UA" sz="2400" dirty="0" err="1"/>
              <a:t>коали</a:t>
            </a:r>
            <a:r>
              <a:rPr lang="uk-UA" sz="2400" dirty="0"/>
              <a:t> наскільки схожі на людські, що навіть спеціалісти можуть їх переплутати, оглядаючи місце злочину.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121" y="1340768"/>
            <a:ext cx="2500536" cy="140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3924225" cy="211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9992" y="3573016"/>
            <a:ext cx="44644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dirty="0"/>
              <a:t>Завдяки рідкісному генетичному відхиленню – </a:t>
            </a:r>
            <a:r>
              <a:rPr lang="en-US" sz="2400" dirty="0" err="1"/>
              <a:t>adermatoglyphia</a:t>
            </a:r>
            <a:r>
              <a:rPr lang="en-US" sz="2400" dirty="0"/>
              <a:t> – </a:t>
            </a:r>
            <a:r>
              <a:rPr lang="uk-UA" sz="2400" dirty="0"/>
              <a:t>у деяких людей немає відбитків пальців. Є всього декілька десятків чоловік серед усього населення Землі, в яких є така відмітна особливість.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1935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4958" y="274638"/>
            <a:ext cx="4751841" cy="6250706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ru-RU" dirty="0"/>
              <a:t>В </a:t>
            </a:r>
            <a:r>
              <a:rPr lang="ru-RU" dirty="0" err="1"/>
              <a:t>історичному</a:t>
            </a:r>
            <a:r>
              <a:rPr lang="ru-RU" dirty="0"/>
              <a:t> </a:t>
            </a:r>
            <a:r>
              <a:rPr lang="ru-RU" dirty="0" err="1"/>
              <a:t>музеї</a:t>
            </a:r>
            <a:r>
              <a:rPr lang="ru-RU" dirty="0"/>
              <a:t> </a:t>
            </a:r>
            <a:r>
              <a:rPr lang="ru-RU" dirty="0" err="1"/>
              <a:t>Аріна</a:t>
            </a:r>
            <a:r>
              <a:rPr lang="ru-RU" dirty="0"/>
              <a:t> </a:t>
            </a:r>
            <a:r>
              <a:rPr lang="ru-RU" dirty="0" smtClean="0"/>
              <a:t>є документ</a:t>
            </a:r>
            <a:r>
              <a:rPr lang="ru-RU" dirty="0"/>
              <a:t>, на 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замість</a:t>
            </a:r>
            <a:r>
              <a:rPr lang="ru-RU" dirty="0"/>
              <a:t> </a:t>
            </a:r>
            <a:r>
              <a:rPr lang="ru-RU" dirty="0" err="1"/>
              <a:t>підпису</a:t>
            </a:r>
            <a:r>
              <a:rPr lang="ru-RU" dirty="0"/>
              <a:t> стояв </a:t>
            </a:r>
            <a:r>
              <a:rPr lang="ru-RU" dirty="0" err="1"/>
              <a:t>відбиток</a:t>
            </a:r>
            <a:r>
              <a:rPr lang="ru-RU" dirty="0"/>
              <a:t> </a:t>
            </a:r>
            <a:r>
              <a:rPr lang="ru-RU" dirty="0" err="1"/>
              <a:t>пальця</a:t>
            </a:r>
            <a:r>
              <a:rPr lang="ru-RU" dirty="0"/>
              <a:t>. У </a:t>
            </a:r>
            <a:r>
              <a:rPr lang="ru-RU" dirty="0" err="1"/>
              <a:t>такий</a:t>
            </a:r>
            <a:r>
              <a:rPr lang="ru-RU" dirty="0"/>
              <a:t> </a:t>
            </a:r>
            <a:r>
              <a:rPr lang="ru-RU" dirty="0" err="1"/>
              <a:t>спосіб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тому </a:t>
            </a:r>
            <a:r>
              <a:rPr lang="ru-RU" dirty="0" err="1"/>
              <a:t>нерідко</a:t>
            </a:r>
            <a:r>
              <a:rPr lang="ru-RU" dirty="0"/>
              <a:t> </a:t>
            </a:r>
            <a:r>
              <a:rPr lang="ru-RU" dirty="0" err="1"/>
              <a:t>підписували</a:t>
            </a:r>
            <a:r>
              <a:rPr lang="ru-RU" dirty="0"/>
              <a:t> </a:t>
            </a:r>
            <a:r>
              <a:rPr lang="ru-RU" dirty="0" err="1"/>
              <a:t>офіційні</a:t>
            </a:r>
            <a:r>
              <a:rPr lang="ru-RU" dirty="0"/>
              <a:t> </a:t>
            </a:r>
            <a:r>
              <a:rPr lang="ru-RU" dirty="0" err="1"/>
              <a:t>папери</a:t>
            </a:r>
            <a:endParaRPr lang="uk-UA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81" y="332656"/>
            <a:ext cx="376397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30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229600" cy="432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63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uk-UA" b="1" dirty="0" smtClean="0"/>
              <a:t>Гра « Так, чи ні»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892696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/>
              <a:t>У близнюків відбитки пальців однакові.</a:t>
            </a:r>
            <a:endParaRPr lang="uk-UA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523" y="2780928"/>
            <a:ext cx="47625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156" y="2658851"/>
            <a:ext cx="5455233" cy="342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47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uk-UA" b="1" dirty="0" smtClean="0"/>
              <a:t>Мета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dirty="0"/>
              <a:t>ознайомити з поняттям “дактилоскопія”;</a:t>
            </a:r>
            <a:endParaRPr lang="uk-UA" b="1" dirty="0"/>
          </a:p>
          <a:p>
            <a:r>
              <a:rPr lang="uk-UA" dirty="0"/>
              <a:t>пояснити, чому за відбитками пальців можна визначити особу, та розповісти про практичне значення цього факту;</a:t>
            </a:r>
            <a:endParaRPr lang="uk-UA" b="1" dirty="0"/>
          </a:p>
          <a:p>
            <a:r>
              <a:rPr lang="uk-UA" dirty="0"/>
              <a:t>активізувати пізнавальну діяльність дітей;</a:t>
            </a:r>
            <a:endParaRPr lang="uk-UA" b="1" dirty="0"/>
          </a:p>
          <a:p>
            <a:r>
              <a:rPr lang="uk-UA" dirty="0"/>
              <a:t>збагачувати </a:t>
            </a:r>
            <a:r>
              <a:rPr lang="uk-UA" dirty="0" smtClean="0"/>
              <a:t>словниковий запас;</a:t>
            </a:r>
            <a:endParaRPr lang="uk-UA" b="1" dirty="0"/>
          </a:p>
          <a:p>
            <a:r>
              <a:rPr lang="uk-UA" dirty="0"/>
              <a:t>розвивати </a:t>
            </a:r>
            <a:r>
              <a:rPr lang="uk-UA" dirty="0" smtClean="0"/>
              <a:t> </a:t>
            </a:r>
            <a:r>
              <a:rPr lang="uk-UA" dirty="0"/>
              <a:t>мислення, </a:t>
            </a:r>
            <a:r>
              <a:rPr lang="uk-UA" dirty="0" smtClean="0"/>
              <a:t>уяву</a:t>
            </a:r>
            <a:r>
              <a:rPr lang="uk-UA" dirty="0"/>
              <a:t>, </a:t>
            </a:r>
            <a:r>
              <a:rPr lang="uk-UA" dirty="0" smtClean="0"/>
              <a:t>пам’ять</a:t>
            </a:r>
            <a:r>
              <a:rPr lang="uk-UA" dirty="0"/>
              <a:t>, увагу, дрібну моторику, критичне мислення, </a:t>
            </a:r>
            <a:r>
              <a:rPr lang="uk-UA" dirty="0" smtClean="0"/>
              <a:t>естетичний смак, уміння досліджувати;</a:t>
            </a:r>
            <a:endParaRPr lang="uk-UA" b="1" dirty="0"/>
          </a:p>
          <a:p>
            <a:r>
              <a:rPr lang="uk-UA" dirty="0"/>
              <a:t>виховувати спостережливість, увагу.</a:t>
            </a:r>
            <a:endParaRPr lang="uk-UA" b="1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4775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uk-UA" b="1" dirty="0" smtClean="0"/>
              <a:t>Гра « Так, чи ні»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336" y="1556792"/>
            <a:ext cx="8805664" cy="892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b="1" dirty="0" smtClean="0"/>
              <a:t>Відбитки пальців лівої і правої руки є дзеркальними</a:t>
            </a:r>
            <a:endParaRPr lang="uk-UA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555887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01775"/>
            <a:ext cx="6677000" cy="41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48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uk-UA" b="1" dirty="0" smtClean="0"/>
              <a:t>Гра « Так, чи ні»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892696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/>
              <a:t>Є вісім типів відбитків. Так, чи ні?</a:t>
            </a:r>
            <a:endParaRPr lang="uk-UA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560638"/>
            <a:ext cx="184785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59" y="2560638"/>
            <a:ext cx="5200430" cy="346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58005"/>
            <a:ext cx="3197462" cy="426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73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uk-UA" b="1" dirty="0" smtClean="0"/>
              <a:t>Гра « Так, чи ні»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916832"/>
            <a:ext cx="7725544" cy="892696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/>
              <a:t>Лінії на долонях постійно змінюються.</a:t>
            </a:r>
            <a:endParaRPr lang="uk-UA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00" y="2420888"/>
            <a:ext cx="6191250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75674"/>
            <a:ext cx="7523187" cy="4726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25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uk-UA" b="1" dirty="0" smtClean="0"/>
              <a:t>Злочин, що не відбувся</a:t>
            </a:r>
            <a:endParaRPr lang="uk-UA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119423"/>
              </p:ext>
            </p:extLst>
          </p:nvPr>
        </p:nvGraphicFramePr>
        <p:xfrm>
          <a:off x="467544" y="984860"/>
          <a:ext cx="8229600" cy="4244340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4032448">
                <a:tc>
                  <a:txBody>
                    <a:bodyPr/>
                    <a:lstStyle/>
                    <a:p>
                      <a:pPr fontAlgn="t"/>
                      <a:r>
                        <a:rPr lang="uk-UA" sz="1400" b="1" dirty="0">
                          <a:effectLst/>
                        </a:rPr>
                        <a:t/>
                      </a:r>
                      <a:br>
                        <a:rPr lang="uk-UA" sz="1400" b="1" dirty="0">
                          <a:effectLst/>
                        </a:rPr>
                      </a:br>
                      <a:r>
                        <a:rPr lang="uk-UA" sz="2400" b="1" dirty="0">
                          <a:effectLst/>
                        </a:rPr>
                        <a:t>Детективна </a:t>
                      </a:r>
                      <a:r>
                        <a:rPr lang="uk-UA" sz="2400" b="1" dirty="0" smtClean="0">
                          <a:effectLst/>
                        </a:rPr>
                        <a:t>задача</a:t>
                      </a:r>
                      <a:endParaRPr lang="uk-UA" sz="2400" dirty="0">
                        <a:effectLst/>
                      </a:endParaRPr>
                    </a:p>
                    <a:p>
                      <a:pPr fontAlgn="t"/>
                      <a:r>
                        <a:rPr lang="uk-UA" sz="2000" dirty="0" smtClean="0">
                          <a:effectLst/>
                        </a:rPr>
                        <a:t> </a:t>
                      </a:r>
                      <a:r>
                        <a:rPr lang="uk-UA" sz="1800" dirty="0" smtClean="0">
                          <a:effectLst/>
                        </a:rPr>
                        <a:t>     Співробітники </a:t>
                      </a:r>
                      <a:r>
                        <a:rPr lang="uk-UA" sz="1800" dirty="0">
                          <a:effectLst/>
                        </a:rPr>
                        <a:t>поліції міста Сан-Франциско отримали повідомлення, з якого зробили висновки, що злодії готують викрадення коштовностей у дружини мільйонера місіс Сміт. Жінка мешкає в одному з першокласних готелів міста. Імовірно, злочинці мешкають у тому самому готелі. Декілька днів у номері місіс Сміт чергував детектив, який сподівався спіймати злодюжку. </a:t>
                      </a:r>
                      <a:r>
                        <a:rPr lang="uk-UA" sz="1800" dirty="0" err="1">
                          <a:effectLst/>
                        </a:rPr>
                        <a:t>Але все м</a:t>
                      </a:r>
                      <a:r>
                        <a:rPr lang="uk-UA" sz="1800" dirty="0">
                          <a:effectLst/>
                        </a:rPr>
                        <a:t>арно. Місіс Сміт уже почала підсміюватися над детективом, аж раптом увечері хтось постукав у двері її номера. Потім двері відчинилися </a:t>
                      </a:r>
                      <a:r>
                        <a:rPr lang="uk-UA" sz="1800" dirty="0" err="1">
                          <a:effectLst/>
                        </a:rPr>
                        <a:t>й до кімна</a:t>
                      </a:r>
                      <a:r>
                        <a:rPr lang="uk-UA" sz="1800" dirty="0">
                          <a:effectLst/>
                        </a:rPr>
                        <a:t>ти зазирнув чоловік. Коли він побачив у кімнаті місіс Сміт, то вибачився, сказавши, </a:t>
                      </a:r>
                      <a:r>
                        <a:rPr lang="uk-UA" sz="1800" dirty="0" err="1">
                          <a:effectLst/>
                        </a:rPr>
                        <a:t>що він помили</a:t>
                      </a:r>
                      <a:r>
                        <a:rPr lang="uk-UA" sz="1800" dirty="0">
                          <a:effectLst/>
                        </a:rPr>
                        <a:t>вся дверима.</a:t>
                      </a:r>
                    </a:p>
                    <a:p>
                      <a:pPr fontAlgn="t"/>
                      <a:r>
                        <a:rPr lang="uk-UA" sz="1800" dirty="0" err="1">
                          <a:effectLst/>
                        </a:rPr>
                        <a:t>— Я був абсолют</a:t>
                      </a:r>
                      <a:r>
                        <a:rPr lang="uk-UA" sz="1800" dirty="0">
                          <a:effectLst/>
                        </a:rPr>
                        <a:t>но впевнений, що це моя кімната, — збентежено промовив чоловік.</a:t>
                      </a:r>
                    </a:p>
                    <a:p>
                      <a:pPr fontAlgn="t"/>
                      <a:r>
                        <a:rPr lang="uk-UA" sz="1800" dirty="0">
                          <a:effectLst/>
                        </a:rPr>
                        <a:t>— Адже в готелі всі двері схожі.</a:t>
                      </a:r>
                    </a:p>
                    <a:p>
                      <a:pPr fontAlgn="t"/>
                      <a:r>
                        <a:rPr lang="uk-UA" sz="1800" dirty="0" err="1">
                          <a:effectLst/>
                        </a:rPr>
                        <a:t>Та із засі</a:t>
                      </a:r>
                      <a:r>
                        <a:rPr lang="uk-UA" sz="1800" dirty="0">
                          <a:effectLst/>
                        </a:rPr>
                        <a:t>дки вийшов детектив і заарештував незнайомця.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4211" y="5331062"/>
            <a:ext cx="8047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Як </a:t>
            </a:r>
            <a:r>
              <a:rPr lang="ru-RU" b="1" dirty="0" err="1"/>
              <a:t>ви</a:t>
            </a:r>
            <a:r>
              <a:rPr lang="ru-RU" b="1" dirty="0"/>
              <a:t> </a:t>
            </a:r>
            <a:r>
              <a:rPr lang="ru-RU" b="1" dirty="0" err="1"/>
              <a:t>гадаєте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 </a:t>
            </a:r>
            <a:r>
              <a:rPr lang="ru-RU" b="1" dirty="0" err="1"/>
              <a:t>змогло</a:t>
            </a:r>
            <a:r>
              <a:rPr lang="ru-RU" b="1" dirty="0"/>
              <a:t> </a:t>
            </a:r>
            <a:r>
              <a:rPr lang="ru-RU" b="1" dirty="0" err="1"/>
              <a:t>переконати</a:t>
            </a:r>
            <a:r>
              <a:rPr lang="ru-RU" b="1" dirty="0"/>
              <a:t> детектива в тому, </a:t>
            </a:r>
            <a:r>
              <a:rPr lang="ru-RU" b="1" dirty="0" err="1"/>
              <a:t>що</a:t>
            </a:r>
            <a:r>
              <a:rPr lang="ru-RU" b="1" dirty="0"/>
              <a:t> перед ним </a:t>
            </a:r>
            <a:r>
              <a:rPr lang="ru-RU" b="1" dirty="0" err="1"/>
              <a:t>злодій</a:t>
            </a:r>
            <a:r>
              <a:rPr lang="ru-RU" b="1" dirty="0" smtClean="0"/>
              <a:t>?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194247" y="6031862"/>
            <a:ext cx="67702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 smtClean="0"/>
              <a:t>Якщо</a:t>
            </a:r>
            <a:r>
              <a:rPr lang="ru-RU" sz="2000" b="1" i="1" dirty="0" smtClean="0"/>
              <a:t> </a:t>
            </a:r>
            <a:r>
              <a:rPr lang="ru-RU" sz="2000" b="1" i="1" dirty="0" err="1"/>
              <a:t>людина</a:t>
            </a:r>
            <a:r>
              <a:rPr lang="ru-RU" sz="2000" b="1" i="1" dirty="0"/>
              <a:t> </a:t>
            </a:r>
            <a:r>
              <a:rPr lang="ru-RU" sz="2000" b="1" i="1" dirty="0" err="1"/>
              <a:t>впевнена</a:t>
            </a:r>
            <a:r>
              <a:rPr lang="ru-RU" sz="2000" b="1" i="1" dirty="0"/>
              <a:t>, </a:t>
            </a:r>
            <a:r>
              <a:rPr lang="ru-RU" sz="2000" b="1" i="1" dirty="0" err="1"/>
              <a:t>що</a:t>
            </a:r>
            <a:r>
              <a:rPr lang="ru-RU" sz="2000" b="1" i="1" dirty="0"/>
              <a:t> </a:t>
            </a:r>
            <a:r>
              <a:rPr lang="ru-RU" sz="2000" b="1" i="1" dirty="0" err="1"/>
              <a:t>йде</a:t>
            </a:r>
            <a:r>
              <a:rPr lang="ru-RU" sz="2000" b="1" i="1" dirty="0"/>
              <a:t> до </a:t>
            </a:r>
            <a:r>
              <a:rPr lang="ru-RU" sz="2000" b="1" i="1" dirty="0" err="1"/>
              <a:t>свого</a:t>
            </a:r>
            <a:r>
              <a:rPr lang="ru-RU" sz="2000" b="1" i="1" dirty="0"/>
              <a:t> номера, </a:t>
            </a:r>
            <a:r>
              <a:rPr lang="ru-RU" sz="2000" b="1" i="1" dirty="0" err="1"/>
              <a:t>навіщо</a:t>
            </a:r>
            <a:r>
              <a:rPr lang="ru-RU" sz="2000" b="1" i="1" dirty="0"/>
              <a:t> </a:t>
            </a:r>
            <a:r>
              <a:rPr lang="ru-RU" sz="2000" b="1" i="1" dirty="0" err="1"/>
              <a:t>їй</a:t>
            </a:r>
            <a:r>
              <a:rPr lang="ru-RU" sz="2000" b="1" i="1" dirty="0"/>
              <a:t> </a:t>
            </a:r>
            <a:r>
              <a:rPr lang="ru-RU" sz="2000" b="1" i="1" dirty="0" err="1"/>
              <a:t>стукати</a:t>
            </a:r>
            <a:r>
              <a:rPr lang="ru-RU" sz="2000" b="1" i="1" dirty="0"/>
              <a:t> у </a:t>
            </a:r>
            <a:r>
              <a:rPr lang="ru-RU" sz="2000" b="1" i="1" dirty="0" err="1"/>
              <a:t>двері</a:t>
            </a:r>
            <a:r>
              <a:rPr lang="ru-RU" sz="2000" b="1" i="1" dirty="0"/>
              <a:t>?</a:t>
            </a:r>
            <a:endParaRPr lang="ru-RU" sz="2000" b="1" dirty="0"/>
          </a:p>
          <a:p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424211" y="6005084"/>
            <a:ext cx="1770036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b="1" i="1" dirty="0" err="1"/>
              <a:t>Перевірте</a:t>
            </a:r>
            <a:r>
              <a:rPr lang="ru-RU" b="1" i="1" dirty="0"/>
              <a:t> </a:t>
            </a:r>
            <a:r>
              <a:rPr lang="ru-RU" b="1" i="1" dirty="0" smtClean="0"/>
              <a:t>себе</a:t>
            </a:r>
            <a:endParaRPr lang="ru-RU" b="1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2662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2"/>
            <a:ext cx="6264696" cy="6466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41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92088"/>
          </a:xfrm>
          <a:solidFill>
            <a:srgbClr val="FFC000"/>
          </a:solidFill>
        </p:spPr>
        <p:txBody>
          <a:bodyPr/>
          <a:lstStyle/>
          <a:p>
            <a:r>
              <a:rPr lang="uk-UA" b="1" dirty="0" smtClean="0"/>
              <a:t>Малюємо пальчиками.</a:t>
            </a:r>
            <a:endParaRPr lang="uk-UA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5316817" cy="298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17" y="1122699"/>
            <a:ext cx="3629025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19056"/>
            <a:ext cx="4039074" cy="292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76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uk-UA" b="1" dirty="0" smtClean="0"/>
              <a:t>Розглянь малюнки та поясни</a:t>
            </a:r>
            <a:br>
              <a:rPr lang="uk-UA" b="1" dirty="0" smtClean="0"/>
            </a:br>
            <a:r>
              <a:rPr lang="uk-UA" sz="3600" b="1" dirty="0" smtClean="0"/>
              <a:t>З ким вони </a:t>
            </a:r>
            <a:r>
              <a:rPr lang="uk-UA" sz="3600" b="1" dirty="0" err="1" smtClean="0"/>
              <a:t>пов</a:t>
            </a:r>
            <a:r>
              <a:rPr lang="en-US" sz="3600" b="1" dirty="0" smtClean="0"/>
              <a:t>`</a:t>
            </a:r>
            <a:r>
              <a:rPr lang="uk-UA" sz="3600" b="1" dirty="0" err="1" smtClean="0"/>
              <a:t>язані</a:t>
            </a:r>
            <a:r>
              <a:rPr lang="uk-UA" sz="3600" b="1" dirty="0" smtClean="0"/>
              <a:t>?</a:t>
            </a:r>
            <a:endParaRPr lang="uk-UA" sz="3600" b="1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93096"/>
            <a:ext cx="345638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3048000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30" y="1844824"/>
            <a:ext cx="5040560" cy="336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30" y="1424697"/>
            <a:ext cx="8724320" cy="4907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22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274638"/>
            <a:ext cx="4762872" cy="1143000"/>
          </a:xfrm>
          <a:solidFill>
            <a:srgbClr val="FFC000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uk-UA" b="1" dirty="0" smtClean="0"/>
              <a:t>Шерлок </a:t>
            </a:r>
            <a:r>
              <a:rPr lang="uk-UA" b="1" dirty="0"/>
              <a:t>Х</a:t>
            </a:r>
            <a:r>
              <a:rPr lang="uk-UA" b="1" dirty="0" smtClean="0"/>
              <a:t>олмс</a:t>
            </a:r>
            <a:endParaRPr lang="uk-UA" b="1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18785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00808"/>
            <a:ext cx="3032649" cy="470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57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3724" y="599074"/>
            <a:ext cx="5694112" cy="1143000"/>
          </a:xfrm>
          <a:solidFill>
            <a:srgbClr val="FFC000"/>
          </a:solidFill>
        </p:spPr>
        <p:txBody>
          <a:bodyPr/>
          <a:lstStyle/>
          <a:p>
            <a:r>
              <a:rPr lang="uk-UA" b="1" dirty="0" smtClean="0"/>
              <a:t>Відбитки на снігу</a:t>
            </a:r>
            <a:endParaRPr lang="uk-UA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1148"/>
            <a:ext cx="7668214" cy="369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2001">
            <a:off x="81563" y="92863"/>
            <a:ext cx="2873896" cy="21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24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  <a:solidFill>
            <a:srgbClr val="FFC000"/>
          </a:solidFill>
        </p:spPr>
        <p:txBody>
          <a:bodyPr/>
          <a:lstStyle/>
          <a:p>
            <a:r>
              <a:rPr lang="uk-UA" dirty="0" smtClean="0"/>
              <a:t>Чиї відбитки?</a:t>
            </a:r>
            <a:endParaRPr lang="uk-U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62782"/>
            <a:ext cx="5040560" cy="485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48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uk-UA" b="1" dirty="0" smtClean="0"/>
              <a:t>Поміркуй! Кому належать ці відбитки?</a:t>
            </a:r>
            <a:endParaRPr lang="uk-UA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17621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556792"/>
            <a:ext cx="4444752" cy="296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22" y="1612503"/>
            <a:ext cx="7173218" cy="478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11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l"/>
            <a:r>
              <a:rPr lang="ru-RU" sz="2400" b="1" dirty="0"/>
              <a:t>За </a:t>
            </a:r>
            <a:r>
              <a:rPr lang="ru-RU" sz="2400" b="1" dirty="0" err="1"/>
              <a:t>часів</a:t>
            </a:r>
            <a:r>
              <a:rPr lang="ru-RU" sz="2400" b="1" dirty="0"/>
              <a:t> Шерлока Х</a:t>
            </a:r>
            <a:r>
              <a:rPr lang="ru-RU" sz="2400" b="1" dirty="0" smtClean="0"/>
              <a:t>олмса </a:t>
            </a:r>
            <a:r>
              <a:rPr lang="ru-RU" sz="2400" b="1" dirty="0" err="1"/>
              <a:t>детективи</a:t>
            </a:r>
            <a:r>
              <a:rPr lang="ru-RU" sz="2400" b="1" dirty="0"/>
              <a:t> почали у </a:t>
            </a:r>
            <a:r>
              <a:rPr lang="ru-RU" sz="2400" b="1" dirty="0" err="1"/>
              <a:t>своїх</a:t>
            </a:r>
            <a:r>
              <a:rPr lang="ru-RU" sz="2400" b="1" dirty="0"/>
              <a:t> </a:t>
            </a:r>
            <a:r>
              <a:rPr lang="ru-RU" sz="2400" b="1" dirty="0" err="1"/>
              <a:t>розслідуваннях</a:t>
            </a:r>
            <a:r>
              <a:rPr lang="ru-RU" sz="2400" b="1" dirty="0"/>
              <a:t> </a:t>
            </a:r>
            <a:r>
              <a:rPr lang="ru-RU" sz="2400" b="1" dirty="0" err="1"/>
              <a:t>використовувати</a:t>
            </a:r>
            <a:r>
              <a:rPr lang="ru-RU" sz="2400" b="1" dirty="0"/>
              <a:t> для </a:t>
            </a:r>
            <a:r>
              <a:rPr lang="ru-RU" sz="2400" b="1" dirty="0" err="1"/>
              <a:t>визначення</a:t>
            </a:r>
            <a:r>
              <a:rPr lang="ru-RU" sz="2400" b="1" dirty="0"/>
              <a:t> особи </a:t>
            </a:r>
            <a:r>
              <a:rPr lang="ru-RU" sz="2400" b="1" dirty="0" err="1"/>
              <a:t>відбитки</a:t>
            </a:r>
            <a:r>
              <a:rPr lang="ru-RU" sz="2400" b="1" dirty="0"/>
              <a:t> </a:t>
            </a:r>
            <a:r>
              <a:rPr lang="ru-RU" sz="2400" b="1" dirty="0" err="1"/>
              <a:t>пальців</a:t>
            </a:r>
            <a:r>
              <a:rPr lang="ru-RU" sz="2400" b="1" dirty="0"/>
              <a:t>.</a:t>
            </a:r>
            <a:endParaRPr lang="uk-UA" sz="24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079868"/>
            <a:ext cx="3295799" cy="329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097253"/>
            <a:ext cx="4522908" cy="339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569" y="764704"/>
            <a:ext cx="5987008" cy="1143000"/>
          </a:xfrm>
          <a:solidFill>
            <a:srgbClr val="FFC000"/>
          </a:solidFill>
        </p:spPr>
        <p:txBody>
          <a:bodyPr/>
          <a:lstStyle/>
          <a:p>
            <a:r>
              <a:rPr lang="uk-UA" b="1" dirty="0" smtClean="0"/>
              <a:t>Дактилоскопія</a:t>
            </a:r>
            <a:endParaRPr lang="uk-UA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88640"/>
            <a:ext cx="1927101" cy="192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2276872"/>
            <a:ext cx="80648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       Спосіб </a:t>
            </a:r>
            <a:r>
              <a:rPr lang="uk-UA" sz="2800" dirty="0"/>
              <a:t>упізнавання людей </a:t>
            </a:r>
            <a:r>
              <a:rPr lang="uk-UA" sz="2800" dirty="0" smtClean="0"/>
              <a:t>за</a:t>
            </a:r>
            <a:r>
              <a:rPr lang="uk-UA" sz="2800" dirty="0"/>
              <a:t> відбитками пальців, заснований на унікальності малюнка шкіри. Широко застосовується в криміналістиці. Заснований на ідеях англійця Вільяма Джеймса </a:t>
            </a:r>
            <a:r>
              <a:rPr lang="uk-UA" sz="2800" dirty="0" err="1"/>
              <a:t>Гершеля</a:t>
            </a:r>
            <a:r>
              <a:rPr lang="uk-UA" sz="2800" dirty="0"/>
              <a:t>, що висунув у 1877 році гіпотезу про незмінність відбитків пальців. Ця гіпотеза стала результатом тривалих досліджень автора, який служив поліцейським чиновником в Індії.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14258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317</Words>
  <Application>Microsoft Office PowerPoint</Application>
  <PresentationFormat>Экран (4:3)</PresentationFormat>
  <Paragraphs>62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Досліджуємо відбиток свого пальця</vt:lpstr>
      <vt:lpstr>Мета</vt:lpstr>
      <vt:lpstr>Розглянь малюнки та поясни З ким вони пов`язані?</vt:lpstr>
      <vt:lpstr>Шерлок Холмс</vt:lpstr>
      <vt:lpstr>Відбитки на снігу</vt:lpstr>
      <vt:lpstr>Чиї відбитки?</vt:lpstr>
      <vt:lpstr>Поміркуй! Кому належать ці відбитки?</vt:lpstr>
      <vt:lpstr>За часів Шерлока Холмса детективи почали у своїх розслідуваннях використовувати для визначення особи відбитки пальців.</vt:lpstr>
      <vt:lpstr>Дактилоскопія</vt:lpstr>
      <vt:lpstr>Дактилоскопія</vt:lpstr>
      <vt:lpstr>Типи відбитків</vt:lpstr>
      <vt:lpstr>Відбитки пальців унікальні?</vt:lpstr>
      <vt:lpstr>Дослідіть відбиток візерунка свого пальця.</vt:lpstr>
      <vt:lpstr>Знімаємо відбитки</vt:lpstr>
      <vt:lpstr>Розпочинаймо</vt:lpstr>
      <vt:lpstr>Цікаві факти про відбитки</vt:lpstr>
      <vt:lpstr>В історичному музеї Аріна є документ, на якому замість підпису стояв відбиток пальця. У такий спосіб багато років тому нерідко підписували офіційні папери</vt:lpstr>
      <vt:lpstr>Презентация PowerPoint</vt:lpstr>
      <vt:lpstr>Гра « Так, чи ні»</vt:lpstr>
      <vt:lpstr>Гра « Так, чи ні»</vt:lpstr>
      <vt:lpstr>Гра « Так, чи ні»</vt:lpstr>
      <vt:lpstr>Гра « Так, чи ні»</vt:lpstr>
      <vt:lpstr>Злочин, що не відбувся</vt:lpstr>
      <vt:lpstr>Презентация PowerPoint</vt:lpstr>
      <vt:lpstr>Малюємо пальчиками.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Досліджуємо відбитк</dc:title>
  <dc:creator>Светик</dc:creator>
  <cp:lastModifiedBy>Светик</cp:lastModifiedBy>
  <cp:revision>16</cp:revision>
  <dcterms:created xsi:type="dcterms:W3CDTF">2023-04-12T15:44:15Z</dcterms:created>
  <dcterms:modified xsi:type="dcterms:W3CDTF">2023-04-27T16:43:04Z</dcterms:modified>
</cp:coreProperties>
</file>