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67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8BBA-0CA0-4446-8C5A-F9DC3888A082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34B6-CE26-49F4-A8D9-82E397C2BF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A126-D6D7-4823-8EDC-022AA988EE29}" type="datetimeFigureOut">
              <a:rPr lang="uk-UA" smtClean="0"/>
              <a:pPr/>
              <a:t>11.03.2023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E238-AB89-45BE-ADCF-E075EC904A6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15290" cy="32861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Субкультура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“редан”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“офники”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uk-UA" sz="4800" b="1" dirty="0" smtClean="0"/>
              <a:t>що відомо про нову субкультуру та як батькам </a:t>
            </a:r>
            <a:r>
              <a:rPr lang="uk-UA" sz="4800" b="1" dirty="0" err="1" smtClean="0"/>
              <a:t>убеpегти</a:t>
            </a:r>
            <a:r>
              <a:rPr lang="uk-UA" sz="4800" b="1" dirty="0" smtClean="0"/>
              <a:t> дітей</a:t>
            </a:r>
            <a:endParaRPr lang="uk-UA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DF756B9D-3829-192C-83AB-B7B60341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643314"/>
            <a:ext cx="436551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Офники: кто это такие, что это означает? Примеры поведения, как они  одеваются?"/>
          <p:cNvPicPr>
            <a:picLocks noChangeAspect="1" noChangeArrowheads="1"/>
          </p:cNvPicPr>
          <p:nvPr/>
        </p:nvPicPr>
        <p:blipFill>
          <a:blip r:embed="rId4"/>
          <a:srcRect t="5048"/>
          <a:stretch>
            <a:fillRect/>
          </a:stretch>
        </p:blipFill>
        <p:spPr bwMode="auto">
          <a:xfrm>
            <a:off x="4524408" y="3643314"/>
            <a:ext cx="4476748" cy="2967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ПВК "Редан" </a:t>
            </a:r>
            <a:r>
              <a:rPr lang="uk-UA" dirty="0" smtClean="0"/>
              <a:t>— це не військова компанія, а агресивна молодіжна субкультура, пpихильники аніме, що влаштовують масові бійки. ПВК розшифровується як "приватна воєнна компанія". Молоді люди одягають футболки та світшоти із зображенням павуків і цифри 4, що є відсилкою до аніме </a:t>
            </a:r>
            <a:r>
              <a:rPr lang="uk-UA" dirty="0" err="1" smtClean="0"/>
              <a:t>Hunter</a:t>
            </a:r>
            <a:r>
              <a:rPr lang="uk-UA" dirty="0" smtClean="0"/>
              <a:t> x </a:t>
            </a:r>
            <a:r>
              <a:rPr lang="uk-UA" dirty="0" err="1" smtClean="0"/>
              <a:t>Hunter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2052" name="AutoShape 4" descr="аніме ред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500042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“Оффники”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– прибічники права грубої сили. </a:t>
            </a:r>
            <a:r>
              <a:rPr lang="uk-UA" dirty="0" smtClean="0">
                <a:latin typeface="+mj-lt"/>
              </a:rPr>
              <a:t>Таким </a:t>
            </a:r>
            <a:r>
              <a:rPr lang="uk-UA" dirty="0" smtClean="0">
                <a:latin typeface="+mj-lt"/>
              </a:rPr>
              <a:t>чином, вони виплескують свою активну агресію.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/>
              <a:t>“Редани”</a:t>
            </a:r>
            <a:r>
              <a:rPr lang="uk-UA" dirty="0" smtClean="0"/>
              <a:t> почали об’єднуватись, щоб забезпечити собі самозахист та мати змогу здійснювати контратаки на </a:t>
            </a:r>
            <a:r>
              <a:rPr lang="uk-UA" dirty="0" err="1" smtClean="0"/>
              <a:t>“оффників”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786322"/>
            <a:ext cx="3432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err="1" smtClean="0">
                <a:solidFill>
                  <a:prstClr val="black"/>
                </a:solidFill>
              </a:rPr>
              <a:t>“Оффники”</a:t>
            </a:r>
            <a:r>
              <a:rPr lang="uk-UA" dirty="0" smtClean="0">
                <a:solidFill>
                  <a:prstClr val="black"/>
                </a:solidFill>
              </a:rPr>
              <a:t> групами </a:t>
            </a:r>
            <a:r>
              <a:rPr lang="uk-UA" dirty="0" smtClean="0">
                <a:solidFill>
                  <a:prstClr val="black"/>
                </a:solidFill>
              </a:rPr>
              <a:t>нападають </a:t>
            </a:r>
            <a:r>
              <a:rPr lang="uk-UA" dirty="0" smtClean="0">
                <a:solidFill>
                  <a:prstClr val="black"/>
                </a:solidFill>
              </a:rPr>
              <a:t>на </a:t>
            </a:r>
            <a:r>
              <a:rPr lang="uk-UA" dirty="0" err="1" smtClean="0">
                <a:solidFill>
                  <a:prstClr val="black"/>
                </a:solidFill>
              </a:rPr>
              <a:t>“реданів”</a:t>
            </a:r>
            <a:r>
              <a:rPr lang="uk-UA" dirty="0" smtClean="0">
                <a:solidFill>
                  <a:prstClr val="black"/>
                </a:solidFill>
              </a:rPr>
              <a:t>, </a:t>
            </a:r>
            <a:r>
              <a:rPr lang="uk-UA" dirty="0" smtClean="0">
                <a:solidFill>
                  <a:prstClr val="black"/>
                </a:solidFill>
              </a:rPr>
              <a:t>б'ють </a:t>
            </a:r>
            <a:r>
              <a:rPr lang="uk-UA" dirty="0" smtClean="0">
                <a:solidFill>
                  <a:prstClr val="black"/>
                </a:solidFill>
              </a:rPr>
              <a:t>їх, </a:t>
            </a:r>
            <a:r>
              <a:rPr lang="uk-UA" dirty="0" smtClean="0">
                <a:solidFill>
                  <a:prstClr val="black"/>
                </a:solidFill>
              </a:rPr>
              <a:t>принижують, </a:t>
            </a:r>
            <a:r>
              <a:rPr lang="uk-UA" dirty="0" err="1" smtClean="0">
                <a:solidFill>
                  <a:prstClr val="black"/>
                </a:solidFill>
              </a:rPr>
              <a:t>“</a:t>
            </a:r>
            <a:r>
              <a:rPr lang="uk-UA" dirty="0" err="1" smtClean="0">
                <a:solidFill>
                  <a:prstClr val="black"/>
                </a:solidFill>
              </a:rPr>
              <a:t>перевиховують”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та </a:t>
            </a:r>
            <a:r>
              <a:rPr lang="uk-UA" dirty="0" smtClean="0">
                <a:solidFill>
                  <a:prstClr val="black"/>
                </a:solidFill>
              </a:rPr>
              <a:t>знімають </a:t>
            </a:r>
            <a:r>
              <a:rPr lang="uk-UA" dirty="0" smtClean="0">
                <a:solidFill>
                  <a:prstClr val="black"/>
                </a:solidFill>
              </a:rPr>
              <a:t>це на відео, яке </a:t>
            </a:r>
            <a:r>
              <a:rPr lang="uk-UA" dirty="0" smtClean="0">
                <a:solidFill>
                  <a:prstClr val="black"/>
                </a:solidFill>
              </a:rPr>
              <a:t>публікують </a:t>
            </a:r>
            <a:r>
              <a:rPr lang="uk-UA" dirty="0" smtClean="0">
                <a:solidFill>
                  <a:prstClr val="black"/>
                </a:solidFill>
              </a:rPr>
              <a:t>в </a:t>
            </a:r>
            <a:r>
              <a:rPr lang="uk-UA" dirty="0" err="1" smtClean="0">
                <a:solidFill>
                  <a:prstClr val="black"/>
                </a:solidFill>
              </a:rPr>
              <a:t>соцмережах</a:t>
            </a:r>
            <a:r>
              <a:rPr lang="uk-UA" dirty="0" smtClean="0">
                <a:solidFill>
                  <a:prstClr val="black"/>
                </a:solidFill>
              </a:rPr>
              <a:t>. </a:t>
            </a:r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2053" name="Picture 5" descr="C:\Users\Admin\Desktop\Нова папка\oni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3570313" cy="2677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1" t="1342" r="4409" b="9093"/>
          <a:stretch/>
        </p:blipFill>
        <p:spPr>
          <a:xfrm>
            <a:off x="6643702" y="1714488"/>
            <a:ext cx="2203267" cy="2849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714488"/>
            <a:ext cx="1624508" cy="1643074"/>
          </a:xfrm>
          <a:prstGeom prst="rect">
            <a:avLst/>
          </a:prstGeom>
        </p:spPr>
      </p:pic>
      <p:pic>
        <p:nvPicPr>
          <p:cNvPr id="2055" name="Picture 7" descr="C:\Users\Admin\Desktop\Нова папка\Redan_PW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14620"/>
            <a:ext cx="1433390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142984"/>
            <a:ext cx="4143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/>
              <a:t>Дитина, яка потрапила в субкультуру, часто починає мати дивний вигляд та закривається від спілкування з батьками. Не хоче розповідати, з ким спілкується, адже розуміє, що це підлягає осуду. </a:t>
            </a:r>
          </a:p>
          <a:p>
            <a:endParaRPr lang="uk-UA" sz="1700" dirty="0" smtClean="0"/>
          </a:p>
          <a:p>
            <a:r>
              <a:rPr lang="uk-UA" sz="1700" dirty="0" smtClean="0"/>
              <a:t>Інколи дитина мимоволі говорить якісь дивні філософські сентенції. До прикладу, "всі ми помремо", "смерть – це добре". У дитини змінюється поведінка, присутні коливання настрою. </a:t>
            </a:r>
          </a:p>
          <a:p>
            <a:endParaRPr lang="uk-UA" sz="1700" dirty="0" smtClean="0"/>
          </a:p>
          <a:p>
            <a:r>
              <a:rPr lang="uk-UA" sz="1700" dirty="0" smtClean="0"/>
              <a:t>Ці фактори мають насторожити батьків. Підлітки досить імпульсивні і якимось чином викажуть свою приналежність до тієї чи іншої субкультури.</a:t>
            </a:r>
          </a:p>
          <a:p>
            <a:endParaRPr lang="uk-UA" sz="1700" dirty="0" smtClean="0"/>
          </a:p>
          <a:p>
            <a:r>
              <a:rPr lang="uk-UA" sz="1700" dirty="0" smtClean="0">
                <a:solidFill>
                  <a:srgbClr val="000000"/>
                </a:solidFill>
                <a:cs typeface="Arial" pitchFamily="34" charset="0"/>
              </a:rPr>
              <a:t>Субкультури входять у життя дитини в середньому і старшому підлітковому віці, коли йде активна сепарація від родини.</a:t>
            </a:r>
            <a:endParaRPr lang="uk-UA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батькам розпізнати, що дитина потрапила до субкультури?</a:t>
            </a:r>
            <a:endParaRPr lang="uk-U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5" name="Picture 1" descr="C:\Users\Admin\Desktop\Нова папка\завантаженн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1942"/>
            <a:ext cx="446487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6" name="Picture 2" descr="C:\Users\Admin\Desktop\Нова папка\завантаження (1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439423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785794"/>
            <a:ext cx="9001156" cy="2616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700" dirty="0" smtClean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айбільш результативними є дії батьків на ранній стадії дорослішання дитини: 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“Потрібно</a:t>
            </a:r>
            <a:r>
              <a:rPr kumimoji="0" lang="uk-UA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виховувати в дитині правильні цінності. І не просто говорити, а показувати на власному прикладі. Сприяти тому, щоб дитина соціалізувалася. Зараз багато дітей знаходиться на дистанційному навчанні та мало спілкуються з однолітками. Потрібно водити їх у різні гуртки та слідкувати за тим, щоб діти знаходили собі друзів та вчилися </a:t>
            </a:r>
            <a:r>
              <a:rPr kumimoji="0" lang="uk-UA" sz="17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спілкуватися”</a:t>
            </a:r>
            <a:r>
              <a:rPr kumimoji="0" lang="uk-UA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  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Також батькам слід звернути увагу на те, чи приймають їхню дитину в різних колективах. Часто до різних субкультур потрапляють діти, яких не приймають у інших групах. Батькам потрібно тримати контроль. Якщо вони бачать, що підліток потрапив під вплив, є ризикована поведінка або дитина робить протиправні дії – треба діяти рішуче.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9581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Що можуть зробити батьки?</a:t>
            </a:r>
            <a:endParaRPr lang="uk-U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3578086"/>
            <a:ext cx="38576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700" dirty="0" smtClean="0">
                <a:solidFill>
                  <a:srgbClr val="000000"/>
                </a:solidFill>
                <a:cs typeface="Arial" pitchFamily="34" charset="0"/>
              </a:rPr>
              <a:t>Незважаючи </a:t>
            </a:r>
            <a:r>
              <a:rPr lang="uk-UA" sz="1700" dirty="0" smtClean="0">
                <a:solidFill>
                  <a:srgbClr val="000000"/>
                </a:solidFill>
                <a:cs typeface="Arial" pitchFamily="34" charset="0"/>
              </a:rPr>
              <a:t>ні на що, </a:t>
            </a:r>
            <a:r>
              <a:rPr lang="uk-UA" sz="1700" b="1" dirty="0" smtClean="0">
                <a:solidFill>
                  <a:srgbClr val="000000"/>
                </a:solidFill>
                <a:cs typeface="Arial" pitchFamily="34" charset="0"/>
              </a:rPr>
              <a:t>батьки повинні показувати дитині, що вони її люблять і приймають.</a:t>
            </a:r>
            <a:r>
              <a:rPr lang="uk-UA" sz="1700" dirty="0" smtClean="0">
                <a:solidFill>
                  <a:srgbClr val="000000"/>
                </a:solidFill>
                <a:cs typeface="Arial" pitchFamily="34" charset="0"/>
              </a:rPr>
              <a:t> Навіть, якщо щось не подобається, потрібно тримати зв'язок з дитиною. Слухати, про що вона говорить. Іноді варто перечекати, якщо ситуація не потребує втручання: дитина пофарбувала волосся чи змінила стиль в одязі. В кожному випадку  стратегії поведінки батьків – різні. </a:t>
            </a:r>
            <a:endParaRPr lang="uk-UA" sz="17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8" name="Picture 4" descr="Як зрозуміти і прийняти підлі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628" y="3643314"/>
            <a:ext cx="4760591" cy="2890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714356"/>
            <a:ext cx="885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Спокійно, відверто і прямо поговорити з дитиною. При цьому дайте можливість виговоритися і їй.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Якщо дитина розповідає, куди вона ходить та як проводить свій час – проявіть якомога повну обізнаність в обговорюваній темі; виявляйте терпіння і доброзичливість, аби уникнути емоційного дискомфорту, недовіри чи агресії з боку підлітка.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Опановуйте </a:t>
            </a:r>
            <a:r>
              <a:rPr lang="uk-UA" dirty="0" err="1" smtClean="0"/>
              <a:t>інтернет-технології</a:t>
            </a:r>
            <a:r>
              <a:rPr lang="uk-UA" dirty="0" smtClean="0"/>
              <a:t>, майте власний </a:t>
            </a:r>
            <a:r>
              <a:rPr lang="uk-UA" dirty="0" err="1" smtClean="0"/>
              <a:t>акаунт</a:t>
            </a:r>
            <a:r>
              <a:rPr lang="uk-UA" dirty="0" smtClean="0"/>
              <a:t> і станьте другом своїй дитині в </a:t>
            </a:r>
            <a:r>
              <a:rPr lang="uk-UA" dirty="0" err="1" smtClean="0"/>
              <a:t>соцмережах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"Познайомтеся" з її віртуальними друзями, звертайте увагу на фото й відео, що викликають інтерес дитини, зокрема ті, що збережені, поширені або вподобані;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Відкрито 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пояснювати безпечні та небезпечні моменти в </a:t>
            </a:r>
            <a:r>
              <a:rPr lang="uk-UA" dirty="0" err="1" smtClean="0">
                <a:solidFill>
                  <a:srgbClr val="1F2128"/>
                </a:solidFill>
                <a:cs typeface="Arial" pitchFamily="34" charset="0"/>
              </a:rPr>
              <a:t>інтернеті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, говорити про це. </a:t>
            </a:r>
            <a:r>
              <a:rPr lang="uk-UA" b="1" dirty="0" smtClean="0">
                <a:solidFill>
                  <a:srgbClr val="1F2128"/>
                </a:solidFill>
                <a:cs typeface="Arial" pitchFamily="34" charset="0"/>
              </a:rPr>
              <a:t>Не критикувати, а саме пояснювати. 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Водночас давати знати дитині, що в разі прямої небезпеки здоров'ю або життю ви маєте право відреагувати та припинити зв'язок із небезпечним середовищем, онлайн чи </a:t>
            </a:r>
            <a:r>
              <a:rPr lang="uk-UA" dirty="0" err="1" smtClean="0">
                <a:solidFill>
                  <a:srgbClr val="1F2128"/>
                </a:solidFill>
                <a:cs typeface="Arial" pitchFamily="34" charset="0"/>
              </a:rPr>
              <a:t>офлайн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. І теж: не погрожувати, а саме пояснити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.</a:t>
            </a:r>
            <a:endParaRPr lang="uk-UA" dirty="0" smtClean="0">
              <a:solidFill>
                <a:srgbClr val="1F2128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8377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Батькам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потрібно: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335386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"Я з тобою", "я на твоєму боці", "готова тебе підтримати та вислухати", "ти маєш право на свій простір, якщо він безпечний для твого здоров'я та життя". Це приблизні приклади фраз, з яких можна почати розмову. Важливо </a:t>
            </a:r>
            <a:r>
              <a:rPr lang="uk-UA" b="1" dirty="0" smtClean="0">
                <a:solidFill>
                  <a:srgbClr val="1F2128"/>
                </a:solidFill>
                <a:cs typeface="Arial" pitchFamily="34" charset="0"/>
              </a:rPr>
              <a:t>дати дитині знати, що вона прийнята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, але й що у разі небезпеки ви відреагуєте.</a:t>
            </a:r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17411" name="Picture 3" descr="C:\Users\Admin\Desktop\Нова папка\30bb642-dmyrto-z-depositphotos1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00570"/>
            <a:ext cx="4022725" cy="207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F2128"/>
                </a:solidFill>
                <a:cs typeface="Arial" pitchFamily="34" charset="0"/>
              </a:rPr>
              <a:t>Підлітки також часто копіюють те, що відбувається між батьками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 та в сімейній системі загалом. Тому важливо також приділити увагу спілкуванню з партнером. Якщо помітили зміни в поведінці дитини, важливо це проговорювати. У відкритих щирих стосунках ці зміни будуть помітними — дитина може бути більш тривожною, агресивною, закритою. Звичайно, що неможливо вберегти від усього, але </a:t>
            </a:r>
            <a:r>
              <a:rPr lang="uk-UA" b="1" dirty="0" smtClean="0">
                <a:solidFill>
                  <a:srgbClr val="1F2128"/>
                </a:solidFill>
                <a:cs typeface="Arial" pitchFamily="34" charset="0"/>
              </a:rPr>
              <a:t>родина із відкритим щирим спілкуванням</a:t>
            </a:r>
            <a:r>
              <a:rPr lang="uk-UA" dirty="0" smtClean="0">
                <a:solidFill>
                  <a:srgbClr val="1F2128"/>
                </a:solidFill>
                <a:cs typeface="Arial" pitchFamily="34" charset="0"/>
              </a:rPr>
              <a:t> має менші ризики.</a:t>
            </a:r>
            <a:endParaRPr lang="uk-UA" dirty="0" smtClean="0">
              <a:cs typeface="Arial" pitchFamily="34" charset="0"/>
            </a:endParaRPr>
          </a:p>
        </p:txBody>
      </p:sp>
      <p:pic>
        <p:nvPicPr>
          <p:cNvPr id="21511" name="Picture 7" descr="Чи відрізняються характери жінок і чоловіків? - BBC News Україна"/>
          <p:cNvPicPr>
            <a:picLocks noChangeAspect="1" noChangeArrowheads="1"/>
          </p:cNvPicPr>
          <p:nvPr/>
        </p:nvPicPr>
        <p:blipFill>
          <a:blip r:embed="rId2"/>
          <a:srcRect l="7407" r="12346"/>
          <a:stretch>
            <a:fillRect/>
          </a:stretch>
        </p:blipFill>
        <p:spPr bwMode="auto">
          <a:xfrm>
            <a:off x="2428860" y="3388815"/>
            <a:ext cx="4643470" cy="3254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Admin\Desktop\Нова папка\7311-79-1525165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61692"/>
            <a:ext cx="3119295" cy="2081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Як зрозуміти підлітка і як батькам зберегти зв'язок з дитиною. Пояснює  психолог | Поради | ЛІГА.L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05009"/>
            <a:ext cx="3051454" cy="2038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446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Субкультура “редан” та “офники”: що відомо про нову субкультуру та як батькам убеpегти дітей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“редан” та “офники”: як Україною ширилися масові заворушення підлітків</dc:title>
  <dc:creator>Admin</dc:creator>
  <cp:lastModifiedBy>Admin</cp:lastModifiedBy>
  <cp:revision>29</cp:revision>
  <dcterms:created xsi:type="dcterms:W3CDTF">2023-03-08T07:06:05Z</dcterms:created>
  <dcterms:modified xsi:type="dcterms:W3CDTF">2023-03-11T00:01:00Z</dcterms:modified>
</cp:coreProperties>
</file>